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8" r:id="rId2"/>
    <p:sldId id="354" r:id="rId3"/>
    <p:sldId id="268" r:id="rId4"/>
    <p:sldId id="377" r:id="rId5"/>
    <p:sldId id="344" r:id="rId6"/>
    <p:sldId id="345" r:id="rId7"/>
    <p:sldId id="378" r:id="rId8"/>
    <p:sldId id="379" r:id="rId9"/>
    <p:sldId id="391" r:id="rId10"/>
    <p:sldId id="380" r:id="rId11"/>
    <p:sldId id="381" r:id="rId12"/>
    <p:sldId id="348" r:id="rId13"/>
    <p:sldId id="382" r:id="rId14"/>
    <p:sldId id="364" r:id="rId15"/>
    <p:sldId id="365" r:id="rId16"/>
    <p:sldId id="384" r:id="rId17"/>
    <p:sldId id="385" r:id="rId18"/>
    <p:sldId id="386" r:id="rId19"/>
    <p:sldId id="383" r:id="rId20"/>
    <p:sldId id="387" r:id="rId21"/>
    <p:sldId id="351" r:id="rId22"/>
    <p:sldId id="366" r:id="rId23"/>
    <p:sldId id="388" r:id="rId24"/>
    <p:sldId id="389" r:id="rId25"/>
    <p:sldId id="390" r:id="rId26"/>
    <p:sldId id="373" r:id="rId27"/>
    <p:sldId id="374" r:id="rId28"/>
    <p:sldId id="375" r:id="rId29"/>
    <p:sldId id="392" r:id="rId30"/>
    <p:sldId id="393" r:id="rId31"/>
    <p:sldId id="394" r:id="rId32"/>
    <p:sldId id="395" r:id="rId33"/>
    <p:sldId id="396" r:id="rId34"/>
    <p:sldId id="398" r:id="rId35"/>
    <p:sldId id="399" r:id="rId36"/>
    <p:sldId id="400" r:id="rId37"/>
    <p:sldId id="376" r:id="rId38"/>
    <p:sldId id="350" r:id="rId39"/>
    <p:sldId id="367" r:id="rId40"/>
    <p:sldId id="32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3" autoAdjust="0"/>
    <p:restoredTop sz="79484" autoAdjust="0"/>
  </p:normalViewPr>
  <p:slideViewPr>
    <p:cSldViewPr snapToGrid="0">
      <p:cViewPr varScale="1">
        <p:scale>
          <a:sx n="91" d="100"/>
          <a:sy n="91" d="100"/>
        </p:scale>
        <p:origin x="858" y="7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各位老师大家上午好，我是周彬，我的指导老师是李琳辉老师，我今天的答辩题目是</a:t>
            </a:r>
            <a:r>
              <a:rPr lang="zh-CN" altLang="en-US" sz="12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166170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道路交通场景中涉及各种智能体之间复杂的交互，例如当车辆行驶在道路上，司机总是受到周围物理环境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和交通环境中各类智能体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非机动车</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数据集中原始高清地图处理而来（图</a:t>
            </a:r>
            <a:r>
              <a:rPr lang="en-US" altLang="zh-CN" sz="1800" dirty="0">
                <a:effectLst/>
                <a:latin typeface="Times New Roman" panose="02020603050405020304" pitchFamily="18" charset="0"/>
                <a:ea typeface="宋体" panose="02010600030101010101" pitchFamily="2" charset="-122"/>
              </a:rPr>
              <a:t>2.6</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），其由静态语义地图、动态智能体位置地图和实时交通灯地图以及序列历史轨迹特征组成。</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预测网络，对网络模型的输入进行预测。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r>
                  <a:rPr lang="en-US" altLang="zh-CN" sz="1800" i="0">
                    <a:effectLst/>
                    <a:latin typeface="Cambria Math" panose="02040503050406030204" pitchFamily="18" charset="0"/>
                    <a:ea typeface="宋体" panose="02010600030101010101" pitchFamily="2" charset="-122"/>
                  </a:rPr>
                  <a:t>𝑉</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𝑠 (𝑖)</a:t>
                </a:r>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𝐴𝑇𝑇</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m:t>
                        </m:r>
                      </m:e>
                    </m:d>
                  </m:oMath>
                </a14:m>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Choice>
        <mc:Fallback xmlns="">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r>
                  <a:rPr lang="en-US" altLang="zh-CN" sz="1800" i="0">
                    <a:effectLst/>
                    <a:latin typeface="Cambria Math" panose="02040503050406030204" pitchFamily="18" charset="0"/>
                    <a:ea typeface="宋体" panose="02010600030101010101" pitchFamily="2" charset="-122"/>
                  </a:rPr>
                  <a:t>𝐴𝑇𝑇</a:t>
                </a:r>
                <a:r>
                  <a:rPr lang="zh-CN" altLang="zh-CN" sz="1800" i="0">
                    <a:effectLst/>
                    <a:latin typeface="Cambria Math" panose="02040503050406030204" pitchFamily="18" charset="0"/>
                  </a:rPr>
                  <a:t>(</a:t>
                </a:r>
                <a:r>
                  <a:rPr lang="en-US" altLang="zh-CN" sz="1800" i="0">
                    <a:effectLst/>
                    <a:latin typeface="Cambria Math" panose="020405030504060302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r>
                  <a:rPr lang="en-US" altLang="zh-CN" sz="1800" i="0">
                    <a:effectLst/>
                    <a:latin typeface="Cambria Math" panose="02040503050406030204" pitchFamily="18" charset="0"/>
                    <a:ea typeface="宋体" panose="02010600030101010101" pitchFamily="2" charset="-122"/>
                  </a:rPr>
                  <a:t>𝐶</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𝑝 (𝑖)</a:t>
                </a:r>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非机动车多模概率化轨迹预测模型的整体网络架构和机动车多模概率化轨迹预测模型一致，由四部分模块组成：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105659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200" dirty="0">
                <a:effectLst/>
                <a:latin typeface="Times New Roman" panose="02020603050405020304" pitchFamily="18" charset="0"/>
                <a:ea typeface="宋体" panose="02010600030101010101" pitchFamily="2" charset="-122"/>
              </a:rPr>
              <a:t>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在进行分类损失计算时，针对于不同的分类类别寻找一个与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的终点位移误差（</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）最小的轨迹类别作为模型预测值与真值之间的差距，使用最大间隔（</a:t>
            </a:r>
            <a:r>
              <a:rPr lang="en-US" altLang="zh-CN" sz="1800" dirty="0">
                <a:effectLst/>
                <a:latin typeface="Times New Roman" panose="02020603050405020304" pitchFamily="18" charset="0"/>
                <a:ea typeface="宋体" panose="02010600030101010101" pitchFamily="2" charset="-122"/>
              </a:rPr>
              <a:t>Max-Margin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）损失构建损失函数：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由于使用最大间隔损失函数，使得模型能够很好的避免模式崩溃的问题。而对于回归损失，为了避免使用简单的</a:t>
            </a:r>
            <a:r>
              <a:rPr lang="en-US" altLang="zh-CN" sz="1800" dirty="0">
                <a:effectLst/>
                <a:latin typeface="Times New Roman" panose="02020603050405020304" pitchFamily="18" charset="0"/>
                <a:ea typeface="宋体" panose="02010600030101010101" pitchFamily="2" charset="-122"/>
              </a:rPr>
              <a:t>L1</a:t>
            </a:r>
            <a:r>
              <a:rPr lang="zh-CN" altLang="zh-CN" sz="1800" dirty="0">
                <a:effectLst/>
                <a:latin typeface="Times New Roman" panose="02020603050405020304" pitchFamily="18" charset="0"/>
                <a:ea typeface="宋体" panose="02010600030101010101" pitchFamily="2" charset="-122"/>
              </a:rPr>
              <a:t>损失函数，有不可导点的缺陷，设计使用</a:t>
            </a:r>
            <a:r>
              <a:rPr lang="en-US" altLang="zh-CN" sz="1800" dirty="0">
                <a:effectLst/>
                <a:latin typeface="Times New Roman" panose="02020603050405020304" pitchFamily="18" charset="0"/>
                <a:ea typeface="宋体" panose="02010600030101010101" pitchFamily="2" charset="-122"/>
              </a:rPr>
              <a:t>Smooth-L1</a:t>
            </a:r>
            <a:r>
              <a:rPr lang="zh-CN" altLang="zh-CN" sz="1800" dirty="0">
                <a:effectLst/>
                <a:latin typeface="Times New Roman" panose="02020603050405020304" pitchFamily="18" charset="0"/>
                <a:ea typeface="宋体" panose="02010600030101010101" pitchFamily="2" charset="-122"/>
              </a:rPr>
              <a:t>损失函数优化所有的轨迹预测序列：</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对复杂道路交通场景中交通智能体（机动车，非机动车和行人）进行了单一任务模型的建模，并分别通过</a:t>
            </a:r>
            <a:r>
              <a:rPr lang="en-US" altLang="zh-CN" sz="1200" dirty="0">
                <a:effectLst/>
                <a:latin typeface="Times New Roman" panose="02020603050405020304" pitchFamily="18" charset="0"/>
                <a:ea typeface="宋体" panose="02010600030101010101" pitchFamily="2" charset="-122"/>
              </a:rPr>
              <a:t>State-Anchor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dirty="0">
                <a:effectLst/>
                <a:latin typeface="Times New Roman" panose="02020603050405020304" pitchFamily="18" charset="0"/>
                <a:ea typeface="宋体" panose="02010600030101010101" pitchFamily="2" charset="-122"/>
              </a:rPr>
              <a:t>Anchor-Free</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的方法，完成各智能体轨迹预测网络模型的搭建，</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并进行了相应模型损失函数的设计，</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但是在实际应用场景中，特别是在自动驾驶复杂的道路交通场景中，将不同种类的智能体分开预测，这无疑增加了模型的复杂程度，所以本章希望通过一个网络模型，对场景中的智能体实现多模态的多模概率轨迹预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en-US" altLang="zh-CN" dirty="0"/>
              </a:p>
              <a:p>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AgentNET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处理交通智能体的复合栅格地图的同时，并行的提取各智能体的历史序列轨迹信息，将每一个智能体的历史轨迹点信息、速度信息和各智能体的转向角信息拼接成一个时序向量</a:t>
                </a:r>
                <a:r>
                  <a:rPr lang="en-US" altLang="zh-CN" sz="1800" dirty="0">
                    <a:effectLst/>
                    <a:latin typeface="Times New Roman" panose="02020603050405020304" pitchFamily="18" charset="0"/>
                    <a:ea typeface="宋体" panose="02010600030101010101" pitchFamily="2" charset="-122"/>
                  </a:rPr>
                  <a:t>Vector</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输入到</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网络内，通过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将低维的序列数据特征映射到高维，最后通过</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模块提取各智能体的时序特征：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得到模型编码的特征信息</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，网络模型开始进行特征的融合和交互，实现场景内各智能体之间的交互建模，考虑到模型的效率和速度问题，采用共享特征图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的建模方法，针对每一个智能体，使用空间变换网络（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），截取一定区域的特征图，作为该智能体的感兴趣区域，</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3716735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1706663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901407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319581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349952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3851510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32</a:t>
            </a:fld>
            <a:endParaRPr lang="zh-CN" altLang="en-US"/>
          </a:p>
        </p:txBody>
      </p:sp>
    </p:spTree>
    <p:extLst>
      <p:ext uri="{BB962C8B-B14F-4D97-AF65-F5344CB8AC3E}">
        <p14:creationId xmlns:p14="http://schemas.microsoft.com/office/powerpoint/2010/main" val="3442964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33</a:t>
            </a:fld>
            <a:endParaRPr lang="zh-CN" altLang="en-US"/>
          </a:p>
        </p:txBody>
      </p:sp>
    </p:spTree>
    <p:extLst>
      <p:ext uri="{BB962C8B-B14F-4D97-AF65-F5344CB8AC3E}">
        <p14:creationId xmlns:p14="http://schemas.microsoft.com/office/powerpoint/2010/main" val="61606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34</a:t>
            </a:fld>
            <a:endParaRPr lang="zh-CN" altLang="en-US"/>
          </a:p>
        </p:txBody>
      </p:sp>
    </p:spTree>
    <p:extLst>
      <p:ext uri="{BB962C8B-B14F-4D97-AF65-F5344CB8AC3E}">
        <p14:creationId xmlns:p14="http://schemas.microsoft.com/office/powerpoint/2010/main" val="2775216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35</a:t>
            </a:fld>
            <a:endParaRPr lang="zh-CN" altLang="en-US"/>
          </a:p>
        </p:txBody>
      </p:sp>
    </p:spTree>
    <p:extLst>
      <p:ext uri="{BB962C8B-B14F-4D97-AF65-F5344CB8AC3E}">
        <p14:creationId xmlns:p14="http://schemas.microsoft.com/office/powerpoint/2010/main" val="3751425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36</a:t>
            </a:fld>
            <a:endParaRPr lang="zh-CN" altLang="en-US"/>
          </a:p>
        </p:txBody>
      </p:sp>
    </p:spTree>
    <p:extLst>
      <p:ext uri="{BB962C8B-B14F-4D97-AF65-F5344CB8AC3E}">
        <p14:creationId xmlns:p14="http://schemas.microsoft.com/office/powerpoint/2010/main" val="2890354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37</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38</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39</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谷歌智能车安全报告中指出，智能车实现</a:t>
            </a:r>
            <a:r>
              <a:rPr lang="en-US" altLang="zh-CN" baseline="0" dirty="0"/>
              <a:t>L4</a:t>
            </a:r>
            <a:r>
              <a:rPr lang="zh-CN" altLang="en-US" baseline="0" dirty="0"/>
              <a:t>级别甚至更高水平的智能化，需要解决四个问题。问题一、二、三、四，对应智能车研究领域中的四个问题。本文也是对第三  个问题即预测问题进行研究，为智能车决策控制奠定基础。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40</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a:t>
            </a:r>
            <a:r>
              <a:rPr lang="zh-CN" altLang="en-US" sz="1800" dirty="0">
                <a:effectLst/>
                <a:latin typeface="Times New Roman" panose="02020603050405020304" pitchFamily="18" charset="0"/>
                <a:ea typeface="宋体" panose="02010600030101010101" pitchFamily="2" charset="-122"/>
              </a:rPr>
              <a:t>，通过</a:t>
            </a:r>
            <a:r>
              <a:rPr lang="zh-CN" altLang="zh-CN" sz="1800" dirty="0">
                <a:effectLst/>
                <a:latin typeface="Times New Roman" panose="02020603050405020304" pitchFamily="18" charset="0"/>
                <a:ea typeface="宋体" panose="02010600030101010101" pitchFamily="2" charset="-122"/>
              </a:rPr>
              <a:t>与贝叶斯滤波器、马尔卡夫网络，卡尔曼滤波或者贝叶斯网络等模型结合起来，将当前状态传播到未来状态做预测。</a:t>
            </a:r>
            <a:r>
              <a:rPr lang="zh-CN" altLang="en-US" sz="1800" dirty="0">
                <a:effectLst/>
                <a:latin typeface="Times New Roman" panose="02020603050405020304" pitchFamily="18" charset="0"/>
                <a:ea typeface="宋体" panose="02010600030101010101" pitchFamily="2" charset="-122"/>
              </a:rPr>
              <a:t>基于运动学特征的预测模型有，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切换线性动力学系统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动态贝叶斯，卡尔曼滤波和马尔可夫模型等。</a:t>
            </a:r>
            <a:r>
              <a:rPr lang="zh-CN" altLang="zh-CN" sz="1800" dirty="0">
                <a:effectLst/>
                <a:latin typeface="Times New Roman" panose="02020603050405020304" pitchFamily="18" charset="0"/>
                <a:ea typeface="宋体" panose="02010600030101010101" pitchFamily="2" charset="-122"/>
              </a:rPr>
              <a:t>在基于深度学习的轨迹预测方法中，根据是否考虑智能体之间的交互影响，可将其划分为单轨迹预测模型</a:t>
            </a:r>
            <a:r>
              <a:rPr lang="en-US" altLang="zh-CN" sz="1800" dirty="0">
                <a:effectLst/>
                <a:latin typeface="Times New Roman" panose="02020603050405020304" pitchFamily="18" charset="0"/>
                <a:ea typeface="宋体" panose="02010600030101010101" pitchFamily="2" charset="-122"/>
              </a:rPr>
              <a:t>(LSTM,Seq2Seq)</a:t>
            </a:r>
            <a:r>
              <a:rPr lang="zh-CN" altLang="zh-CN" sz="1800" dirty="0">
                <a:effectLst/>
                <a:latin typeface="Times New Roman" panose="02020603050405020304" pitchFamily="18" charset="0"/>
                <a:ea typeface="宋体" panose="02010600030101010101" pitchFamily="2" charset="-122"/>
              </a:rPr>
              <a:t>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交通场景中的各类智能体都有着很大的不确定性和随机性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智能体的不确定性分解为两个相对独立的量，智能体的意图不确定性和控制不确定性。智能体的意图不确定性建模智能体潜在的意图和行为目标。例如，在交通场景的真实驾驶环境中，智能体尝试行驶到哪条车道上的不确定性。此外在意图不确定性的基础上，仍然存在着控制不确定性，它用来描述在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角</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的变化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与周围环境之间的交互等。</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r>
                  <a:rPr lang="zh-CN" altLang="zh-CN" sz="1200" kern="1200" dirty="0">
                    <a:solidFill>
                      <a:schemeClr val="tx1"/>
                    </a:solidFill>
                    <a:effectLst/>
                    <a:latin typeface="+mn-lt"/>
                    <a:ea typeface="+mn-ea"/>
                    <a:cs typeface="+mn-cs"/>
                  </a:rPr>
                  <a:t>文分别对机动车、非机动车和行人的轨迹进行</a:t>
                </a:r>
                <a:r>
                  <a:rPr lang="en-US" altLang="zh-CN" sz="1200" kern="1200" dirty="0">
                    <a:solidFill>
                      <a:schemeClr val="tx1"/>
                    </a:solidFill>
                    <a:effectLst/>
                    <a:latin typeface="+mn-lt"/>
                    <a:ea typeface="+mn-ea"/>
                    <a:cs typeface="+mn-cs"/>
                  </a:rPr>
                  <a:t>Anchor</a:t>
                </a:r>
                <a:r>
                  <a:rPr lang="zh-CN" altLang="zh-CN" sz="1200" kern="1200" dirty="0">
                    <a:solidFill>
                      <a:schemeClr val="tx1"/>
                    </a:solidFill>
                    <a:effectLst/>
                    <a:latin typeface="+mn-lt"/>
                    <a:ea typeface="+mn-ea"/>
                    <a:cs typeface="+mn-cs"/>
                  </a:rPr>
                  <a:t>的可视化分析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通过对数据集中智能体轨迹使用仿射变换，将智能体置于起点为原点的坐标系中，对轨迹点进行可视化分析，</a:t>
                </a: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77775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25000"/>
                  </a:lnSpc>
                </a:pPr>
                <a14:m>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345030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package" Target="../embeddings/Microsoft_Visio___.vsdx"/></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10.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package" Target="../embeddings/Microsoft_Visio___1.vsdx"/></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2.emf"/><Relationship Id="rId4" Type="http://schemas.openxmlformats.org/officeDocument/2006/relationships/package" Target="../embeddings/Microsoft_Visio___2.vsdx"/></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9.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40.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png"/><Relationship Id="rId3" Type="http://schemas.openxmlformats.org/officeDocument/2006/relationships/package" Target="../embeddings/Microsoft_Visio___3.vsdx"/><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image" Target="../media/image60.emf"/><Relationship Id="rId9" Type="http://schemas.openxmlformats.org/officeDocument/2006/relationships/image" Target="../media/image67.png"/><Relationship Id="rId1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93.wmf"/><Relationship Id="rId4" Type="http://schemas.openxmlformats.org/officeDocument/2006/relationships/image" Target="../media/image92.wm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4.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7.emf"/><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7.em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40974"/>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678680"/>
                <a:ext cx="4731726" cy="2805961"/>
              </a:xfrm>
              <a:prstGeom prst="rect">
                <a:avLst/>
              </a:prstGeom>
              <a:noFill/>
            </p:spPr>
            <p:txBody>
              <a:bodyPr wrap="square" rtlCol="0">
                <a:spAutoFit/>
              </a:bodyPr>
              <a:lstStyle/>
              <a:p>
                <a:pPr>
                  <a:lnSpc>
                    <a:spcPts val="3000"/>
                  </a:lnSpc>
                </a:pPr>
                <a:r>
                  <a:rPr lang="zh-CN" altLang="en-US" sz="2000" b="1" dirty="0"/>
                  <a:t>意图不确定性</a:t>
                </a:r>
                <a:endParaRPr lang="en-US" altLang="zh-CN" sz="2000" b="1" dirty="0"/>
              </a:p>
              <a:p>
                <a:pPr>
                  <a:lnSpc>
                    <a:spcPts val="3000"/>
                  </a:lnSpc>
                </a:pPr>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b="1" dirty="0">
                    <a:solidFill>
                      <a:srgbClr val="FF0000"/>
                    </a:solidFill>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a:t>
                </a:r>
                <a:r>
                  <a:rPr lang="zh-CN" altLang="zh-CN" dirty="0">
                    <a:solidFill>
                      <a:srgbClr val="FF0000"/>
                    </a:solidFill>
                  </a:rPr>
                  <a:t>意图不确定</a:t>
                </a:r>
                <a:r>
                  <a:rPr lang="zh-CN" altLang="en-US" dirty="0">
                    <a:solidFill>
                      <a:srgbClr val="FF0000"/>
                    </a:solidFill>
                  </a:rPr>
                  <a:t>性</a:t>
                </a:r>
                <a:r>
                  <a:rPr lang="zh-CN" altLang="en-US" dirty="0"/>
                  <a:t>，</a:t>
                </a:r>
                <a:r>
                  <a:rPr lang="zh-CN" altLang="zh-CN" dirty="0"/>
                  <a:t>使用</a:t>
                </a:r>
                <a14:m>
                  <m:oMath xmlns:m="http://schemas.openxmlformats.org/officeDocument/2006/math">
                    <m:sSub>
                      <m:sSubPr>
                        <m:ctrlPr>
                          <a:rPr lang="zh-CN"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𝑶</m:t>
                        </m:r>
                      </m:e>
                      <m:sub>
                        <m:r>
                          <a:rPr lang="en-US" altLang="zh-CN" b="1" i="1">
                            <a:solidFill>
                              <a:srgbClr val="FF0000"/>
                            </a:solidFill>
                            <a:latin typeface="Cambria Math" panose="02040503050406030204" pitchFamily="18" charset="0"/>
                          </a:rPr>
                          <m:t>𝒎</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𝒄𝒍𝒔</m:t>
                        </m:r>
                      </m:sub>
                    </m:sSub>
                  </m:oMath>
                </a14:m>
                <a:r>
                  <a:rPr lang="zh-CN" altLang="zh-CN" dirty="0"/>
                  <a:t>表示轨迹状态序列</a:t>
                </a:r>
                <a:r>
                  <a:rPr lang="zh-CN" altLang="en-US" dirty="0"/>
                  <a:t>。</a:t>
                </a:r>
                <a:endParaRPr lang="en-US" altLang="zh-CN" dirty="0"/>
              </a:p>
              <a:p>
                <a:pPr>
                  <a:lnSpc>
                    <a:spcPts val="3000"/>
                  </a:lnSpc>
                </a:pPr>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xmlns="">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678680"/>
                <a:ext cx="4731726" cy="2805961"/>
              </a:xfrm>
              <a:prstGeom prst="rect">
                <a:avLst/>
              </a:prstGeom>
              <a:blipFill>
                <a:blip r:embed="rId5"/>
                <a:stretch>
                  <a:fillRect l="-1418" t="-217" b="-162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4CAC8F-9A15-4C11-A3FB-8AA1FD741765}"/>
                  </a:ext>
                </a:extLst>
              </p:cNvPr>
              <p:cNvSpPr txBox="1"/>
              <p:nvPr/>
            </p:nvSpPr>
            <p:spPr>
              <a:xfrm>
                <a:off x="6887845" y="3354517"/>
                <a:ext cx="4642515" cy="1614609"/>
              </a:xfrm>
              <a:prstGeom prst="rect">
                <a:avLst/>
              </a:prstGeom>
              <a:noFill/>
            </p:spPr>
            <p:txBody>
              <a:bodyPr wrap="square">
                <a:spAutoFit/>
              </a:bodyPr>
              <a:lstStyle/>
              <a:p>
                <a:pPr algn="just">
                  <a:lnSpc>
                    <a:spcPts val="3000"/>
                  </a:lnSpc>
                </a:pPr>
                <a:r>
                  <a:rPr lang="zh-CN" altLang="en-US" sz="2000" b="1" dirty="0"/>
                  <a:t>控制不确定性</a:t>
                </a:r>
                <a:endParaRPr lang="en-US" altLang="zh-CN" sz="2000" dirty="0">
                  <a:effectLst/>
                  <a:latin typeface="Times New Roman" panose="02020603050405020304" pitchFamily="18" charset="0"/>
                  <a:ea typeface="宋体" panose="02010600030101010101" pitchFamily="2" charset="-122"/>
                </a:endParaRPr>
              </a:p>
              <a:p>
                <a:pPr indent="266700" algn="just">
                  <a:lnSpc>
                    <a:spcPts val="3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a:t>
                </a:r>
                <a:r>
                  <a:rPr lang="zh-CN" altLang="zh-CN" sz="1800" b="1" dirty="0">
                    <a:solidFill>
                      <a:srgbClr val="FF0000"/>
                    </a:solidFill>
                    <a:effectLst/>
                    <a:latin typeface="Times New Roman" panose="02020603050405020304" pitchFamily="18" charset="0"/>
                    <a:ea typeface="宋体" panose="02010600030101010101" pitchFamily="2" charset="-122"/>
                  </a:rPr>
                  <a:t>双变量高斯分布</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pPr algn="ctr">
                  <a:lnSpc>
                    <a:spcPts val="3000"/>
                  </a:lnSpc>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xmlns="">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5" y="3354517"/>
                <a:ext cx="4642515" cy="1614609"/>
              </a:xfrm>
              <a:prstGeom prst="rect">
                <a:avLst/>
              </a:prstGeom>
              <a:blipFill>
                <a:blip r:embed="rId6"/>
                <a:stretch>
                  <a:fillRect l="-1445" t="-377" r="-1183" b="-1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𝑝</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𝜋</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up>
                                  <m:r>
                                    <a:rPr lang="en-US" altLang="zh-CN" i="1">
                                      <a:latin typeface="Cambria Math" panose="02040503050406030204" pitchFamily="18" charset="0"/>
                                    </a:rPr>
                                    <m:t>𝑘</m:t>
                                  </m:r>
                                </m:sup>
                              </m:sSubSup>
                            </m:e>
                            <m:e>
                              <m:r>
                                <a:rPr lang="en-US" altLang="zh-CN" i="1">
                                  <a:latin typeface="Cambria Math" panose="02040503050406030204" pitchFamily="18" charset="0"/>
                                </a:rPr>
                                <m:t>𝑥</m:t>
                              </m:r>
                            </m:e>
                          </m:d>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r>
                                    <a:rPr lang="en-US" altLang="zh-CN" i="1">
                                      <a:latin typeface="Cambria Math" panose="02040503050406030204" pitchFamily="18" charset="0"/>
                                    </a:rPr>
                                    <m:t>,</m:t>
                                  </m:r>
                                  <m:r>
                                    <a:rPr lang="en-US" altLang="zh-CN" i="1">
                                      <a:latin typeface="Cambria Math" panose="02040503050406030204" pitchFamily="18" charset="0"/>
                                    </a:rPr>
                                    <m:t>𝑥</m:t>
                                  </m:r>
                                </m:e>
                              </m:d>
                            </m:e>
                          </m:nary>
                          <m:r>
                            <a:rPr lang="en-US" altLang="zh-CN" i="1">
                              <a:latin typeface="Cambria Math" panose="02040503050406030204" pitchFamily="18" charset="0"/>
                            </a:rPr>
                            <m:t> </m:t>
                          </m:r>
                        </m:e>
                      </m:nary>
                    </m:oMath>
                  </m:oMathPara>
                </a14:m>
                <a:endParaRPr lang="zh-CN" altLang="en-US" dirty="0"/>
              </a:p>
            </p:txBody>
          </p:sp>
        </mc:Choice>
        <mc:Fallback xmlns="">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AE636720-EEFD-4801-9730-D9737BEAD3E7}"/>
              </a:ext>
            </a:extLst>
          </p:cNvPr>
          <p:cNvGrpSpPr/>
          <p:nvPr/>
        </p:nvGrpSpPr>
        <p:grpSpPr>
          <a:xfrm>
            <a:off x="1408984" y="805678"/>
            <a:ext cx="9374032" cy="5757047"/>
            <a:chOff x="307850" y="830918"/>
            <a:chExt cx="9255697" cy="5757047"/>
          </a:xfrm>
        </p:grpSpPr>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4"/>
            <a:stretch>
              <a:fillRect/>
            </a:stretch>
          </p:blipFill>
          <p:spPr>
            <a:xfrm>
              <a:off x="4423261" y="2747554"/>
              <a:ext cx="1892487" cy="1942954"/>
            </a:xfrm>
            <a:prstGeom prst="rect">
              <a:avLst/>
            </a:prstGeom>
          </p:spPr>
        </p:pic>
        <p:grpSp>
          <p:nvGrpSpPr>
            <p:cNvPr id="3" name="组合 2">
              <a:extLst>
                <a:ext uri="{FF2B5EF4-FFF2-40B4-BE49-F238E27FC236}">
                  <a16:creationId xmlns:a16="http://schemas.microsoft.com/office/drawing/2014/main" id="{0D9FBFDA-D91E-4722-9447-72689E7F6D7C}"/>
                </a:ext>
              </a:extLst>
            </p:cNvPr>
            <p:cNvGrpSpPr/>
            <p:nvPr/>
          </p:nvGrpSpPr>
          <p:grpSpPr>
            <a:xfrm>
              <a:off x="307850" y="830918"/>
              <a:ext cx="9255697" cy="5757047"/>
              <a:chOff x="307850" y="830918"/>
              <a:chExt cx="9255697" cy="5757047"/>
            </a:xfrm>
          </p:grpSpPr>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高清静态地图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智能体历史位置图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动态红绿灯示意图</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b="1" dirty="0"/>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序列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实时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5"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6"/>
              <a:stretch>
                <a:fillRect/>
              </a:stretch>
            </p:blipFill>
            <p:spPr>
              <a:xfrm>
                <a:off x="4423260" y="830918"/>
                <a:ext cx="1892487" cy="1892487"/>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205462"/>
                <a:ext cx="505406" cy="4280938"/>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grpSp>
      </p:gr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3333616888"/>
              </p:ext>
            </p:extLst>
          </p:nvPr>
        </p:nvGraphicFramePr>
        <p:xfrm>
          <a:off x="668082" y="1336203"/>
          <a:ext cx="10904037" cy="4616701"/>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668082" y="1336203"/>
                        <a:ext cx="10904037" cy="4616701"/>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82B2BE10-4146-4D00-8F06-2D15F4CE0CD6}"/>
              </a:ext>
            </a:extLst>
          </p:cNvPr>
          <p:cNvSpPr/>
          <p:nvPr/>
        </p:nvSpPr>
        <p:spPr>
          <a:xfrm>
            <a:off x="3216925" y="1409240"/>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D9A467-C0AC-446B-AF41-433CAF5A036B}"/>
              </a:ext>
            </a:extLst>
          </p:cNvPr>
          <p:cNvSpPr/>
          <p:nvPr/>
        </p:nvSpPr>
        <p:spPr>
          <a:xfrm>
            <a:off x="3294043" y="3767769"/>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2CF9E7F-3C56-4AF4-9734-097779D6BC47}"/>
              </a:ext>
            </a:extLst>
          </p:cNvPr>
          <p:cNvSpPr/>
          <p:nvPr/>
        </p:nvSpPr>
        <p:spPr>
          <a:xfrm>
            <a:off x="6874525" y="1409240"/>
            <a:ext cx="1366092"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7444125-7BF9-42C7-BCDE-C6683C9C6DCB}"/>
              </a:ext>
            </a:extLst>
          </p:cNvPr>
          <p:cNvSpPr/>
          <p:nvPr/>
        </p:nvSpPr>
        <p:spPr>
          <a:xfrm>
            <a:off x="9738911" y="1409240"/>
            <a:ext cx="1079653" cy="408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091315" y="193106"/>
            <a:ext cx="5477333" cy="446276"/>
          </a:xfrm>
          <a:prstGeom prst="rect">
            <a:avLst/>
          </a:prstGeom>
          <a:noFill/>
        </p:spPr>
        <p:txBody>
          <a:bodyPr wrap="none">
            <a:spAutoFit/>
          </a:bodyPr>
          <a:lstStyle/>
          <a:p>
            <a:pPr defTabSz="685800">
              <a:defRPr/>
            </a:pPr>
            <a:r>
              <a:rPr lang="en-US" altLang="zh-CN" sz="2300" dirty="0" err="1">
                <a:solidFill>
                  <a:srgbClr val="224982"/>
                </a:solidFill>
                <a:latin typeface="微软雅黑" panose="020B0503020204020204" pitchFamily="34" charset="-122"/>
                <a:ea typeface="微软雅黑" panose="020B0503020204020204" pitchFamily="34" charset="-122"/>
              </a:rPr>
              <a:t>MapNET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AgentNET</a:t>
            </a:r>
            <a:r>
              <a:rPr lang="zh-CN" altLang="en-US" sz="2300" dirty="0">
                <a:solidFill>
                  <a:srgbClr val="224982"/>
                </a:solidFill>
                <a:latin typeface="微软雅黑" panose="020B0503020204020204" pitchFamily="34" charset="-122"/>
                <a:ea typeface="微软雅黑" panose="020B0503020204020204" pitchFamily="34" charset="-122"/>
              </a:rPr>
              <a:t>：精确的时空表示</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3" name="图片 2">
            <a:extLst>
              <a:ext uri="{FF2B5EF4-FFF2-40B4-BE49-F238E27FC236}">
                <a16:creationId xmlns:a16="http://schemas.microsoft.com/office/drawing/2014/main" id="{78619333-2ACB-4715-9E15-E21E1F458FD1}"/>
              </a:ext>
            </a:extLst>
          </p:cNvPr>
          <p:cNvPicPr>
            <a:picLocks noChangeAspect="1"/>
          </p:cNvPicPr>
          <p:nvPr/>
        </p:nvPicPr>
        <p:blipFill>
          <a:blip r:embed="rId3"/>
          <a:stretch>
            <a:fillRect/>
          </a:stretch>
        </p:blipFill>
        <p:spPr>
          <a:xfrm>
            <a:off x="596599" y="1077387"/>
            <a:ext cx="5015677" cy="2129297"/>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AC77FDB-9FD5-4392-8165-A5A374B3514E}"/>
                  </a:ext>
                </a:extLst>
              </p:cNvPr>
              <p:cNvSpPr txBox="1"/>
              <p:nvPr/>
            </p:nvSpPr>
            <p:spPr>
              <a:xfrm>
                <a:off x="6042214" y="1002241"/>
                <a:ext cx="5935531" cy="2164439"/>
              </a:xfrm>
              <a:prstGeom prst="rect">
                <a:avLst/>
              </a:prstGeom>
              <a:solidFill>
                <a:schemeClr val="bg1"/>
              </a:solidFill>
              <a:ln cap="rnd">
                <a:noFill/>
              </a:ln>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首先</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处理好的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复杂栅格地图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b="1" dirty="0">
                    <a:effectLst/>
                    <a:latin typeface="Times New Roman" panose="02020603050405020304" pitchFamily="18" charset="0"/>
                    <a:ea typeface="宋体" panose="02010600030101010101" pitchFamily="2" charset="-122"/>
                  </a:rPr>
                  <a:t>MobileNet_V2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轻量特征提取网络，提取地图的语义特征表示，输出特征提取后的特征图，设计使用</a:t>
                </a:r>
                <a:r>
                  <a:rPr lang="en-US" altLang="zh-CN" sz="1800" b="1"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模块进一步提取地图的拓扑信息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并返回一个与输入图像大小相同的特征图</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0" name="文本框 59">
                <a:extLst>
                  <a:ext uri="{FF2B5EF4-FFF2-40B4-BE49-F238E27FC236}">
                    <a16:creationId xmlns:a16="http://schemas.microsoft.com/office/drawing/2014/main" id="{DAC77FDB-9FD5-4392-8165-A5A374B3514E}"/>
                  </a:ext>
                </a:extLst>
              </p:cNvPr>
              <p:cNvSpPr txBox="1">
                <a:spLocks noRot="1" noChangeAspect="1" noMove="1" noResize="1" noEditPoints="1" noAdjustHandles="1" noChangeArrowheads="1" noChangeShapeType="1" noTextEdit="1"/>
              </p:cNvSpPr>
              <p:nvPr/>
            </p:nvSpPr>
            <p:spPr>
              <a:xfrm>
                <a:off x="6042214" y="1002241"/>
                <a:ext cx="5935531" cy="2164439"/>
              </a:xfrm>
              <a:prstGeom prst="rect">
                <a:avLst/>
              </a:prstGeom>
              <a:blipFill>
                <a:blip r:embed="rId4"/>
                <a:stretch>
                  <a:fillRect l="-821" r="-821" b="-1972"/>
                </a:stretch>
              </a:blipFill>
              <a:ln cap="rnd">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4545028-02C1-4C71-96D8-1B993FED2C7E}"/>
              </a:ext>
            </a:extLst>
          </p:cNvPr>
          <p:cNvPicPr>
            <a:picLocks noChangeAspect="1"/>
          </p:cNvPicPr>
          <p:nvPr/>
        </p:nvPicPr>
        <p:blipFill>
          <a:blip r:embed="rId5"/>
          <a:stretch>
            <a:fillRect/>
          </a:stretch>
        </p:blipFill>
        <p:spPr>
          <a:xfrm>
            <a:off x="664439" y="3894003"/>
            <a:ext cx="4947838" cy="2226951"/>
          </a:xfrm>
          <a:prstGeom prst="rect">
            <a:avLst/>
          </a:prstGeom>
        </p:spPr>
      </p:pic>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12440C7B-F485-47A4-AA70-54E15D64D6C4}"/>
                  </a:ext>
                </a:extLst>
              </p:cNvPr>
              <p:cNvSpPr txBox="1"/>
              <p:nvPr/>
            </p:nvSpPr>
            <p:spPr>
              <a:xfrm>
                <a:off x="6096000" y="4104212"/>
                <a:ext cx="5929951" cy="1701748"/>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AgentNET</a:t>
                </a:r>
                <a:r>
                  <a:rPr lang="zh-CN" altLang="en-US" sz="1800" b="1" dirty="0">
                    <a:solidFill>
                      <a:srgbClr val="FF0000"/>
                    </a:solidFill>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接收</a:t>
                </a:r>
                <a:r>
                  <a:rPr lang="zh-CN" altLang="zh-CN" sz="1800" b="1" dirty="0">
                    <a:effectLst/>
                    <a:latin typeface="Times New Roman" panose="02020603050405020304" pitchFamily="18" charset="0"/>
                    <a:ea typeface="宋体" panose="02010600030101010101" pitchFamily="2" charset="-122"/>
                  </a:rPr>
                  <a:t>历史状态</a:t>
                </a:r>
                <a14:m>
                  <m:oMath xmlns:m="http://schemas.openxmlformats.org/officeDocument/2006/math">
                    <m:r>
                      <a:rPr lang="en-US" altLang="zh-CN" sz="1800" b="1" i="1">
                        <a:effectLst/>
                        <a:latin typeface="Cambria Math" panose="02040503050406030204" pitchFamily="18" charset="0"/>
                        <a:ea typeface="宋体" panose="02010600030101010101" pitchFamily="2" charset="-122"/>
                      </a:rPr>
                      <m:t>𝑿</m:t>
                    </m:r>
                  </m:oMath>
                </a14:m>
                <a:r>
                  <a:rPr lang="zh-CN" altLang="zh-CN" sz="1800" dirty="0">
                    <a:effectLst/>
                    <a:latin typeface="Times New Roman" panose="02020603050405020304" pitchFamily="18" charset="0"/>
                    <a:ea typeface="宋体" panose="02010600030101010101" pitchFamily="2" charset="-122"/>
                  </a:rPr>
                  <a:t>（四维向量：</a:t>
                </a:r>
                <a:r>
                  <a:rPr lang="zh-CN" altLang="zh-CN" sz="1800" b="1" dirty="0">
                    <a:effectLst/>
                    <a:latin typeface="Times New Roman" panose="02020603050405020304" pitchFamily="18" charset="0"/>
                    <a:ea typeface="宋体" panose="02010600030101010101" pitchFamily="2" charset="-122"/>
                  </a:rPr>
                  <a:t>位置、速度和转向角</a:t>
                </a:r>
                <a:r>
                  <a:rPr lang="zh-CN" altLang="en-US" dirty="0">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，使用多层感知器将输入特征</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嵌入到高维的</a:t>
                </a:r>
                <a:r>
                  <a:rPr lang="zh-CN" altLang="en-US" dirty="0">
                    <a:latin typeface="Times New Roman" panose="02020603050405020304" pitchFamily="18" charset="0"/>
                    <a:ea typeface="宋体" panose="02010600030101010101" pitchFamily="2" charset="-122"/>
                  </a:rPr>
                  <a:t>向量空间</a:t>
                </a:r>
                <a:r>
                  <a:rPr lang="zh-CN" altLang="zh-CN" sz="1800" dirty="0">
                    <a:effectLst/>
                    <a:latin typeface="Times New Roman" panose="02020603050405020304" pitchFamily="18" charset="0"/>
                    <a:ea typeface="宋体" panose="02010600030101010101" pitchFamily="2" charset="-122"/>
                  </a:rPr>
                  <a:t>，使用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对这些智能体的状态进行编码，编码生成特征向量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m:t>
                    </m:r>
                  </m:oMath>
                </a14:m>
                <a:endParaRPr lang="en-US" altLang="zh-CN" sz="1800" dirty="0">
                  <a:effectLst/>
                  <a:latin typeface="Times New Roman" panose="02020603050405020304" pitchFamily="18" charset="0"/>
                  <a:ea typeface="宋体" panose="02010600030101010101" pitchFamily="2" charset="-122"/>
                </a:endParaRPr>
              </a:p>
            </p:txBody>
          </p:sp>
        </mc:Choice>
        <mc:Fallback xmlns="">
          <p:sp>
            <p:nvSpPr>
              <p:cNvPr id="88" name="文本框 87">
                <a:extLst>
                  <a:ext uri="{FF2B5EF4-FFF2-40B4-BE49-F238E27FC236}">
                    <a16:creationId xmlns:a16="http://schemas.microsoft.com/office/drawing/2014/main" id="{12440C7B-F485-47A4-AA70-54E15D64D6C4}"/>
                  </a:ext>
                </a:extLst>
              </p:cNvPr>
              <p:cNvSpPr txBox="1">
                <a:spLocks noRot="1" noChangeAspect="1" noMove="1" noResize="1" noEditPoints="1" noAdjustHandles="1" noChangeArrowheads="1" noChangeShapeType="1" noTextEdit="1"/>
              </p:cNvSpPr>
              <p:nvPr/>
            </p:nvSpPr>
            <p:spPr>
              <a:xfrm>
                <a:off x="6096000" y="4104212"/>
                <a:ext cx="5929951" cy="1701748"/>
              </a:xfrm>
              <a:prstGeom prst="rect">
                <a:avLst/>
              </a:prstGeom>
              <a:blipFill>
                <a:blip r:embed="rId6"/>
                <a:stretch>
                  <a:fillRect l="-822" r="-822" b="-39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1D1CF26C-570D-45FC-83C7-3E1C726E842D}"/>
                  </a:ext>
                </a:extLst>
              </p:cNvPr>
              <p:cNvSpPr txBox="1"/>
              <p:nvPr/>
            </p:nvSpPr>
            <p:spPr>
              <a:xfrm>
                <a:off x="5931743" y="3179693"/>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1D1CF26C-570D-45FC-83C7-3E1C726E842D}"/>
                  </a:ext>
                </a:extLst>
              </p:cNvPr>
              <p:cNvSpPr txBox="1">
                <a:spLocks noRot="1" noChangeAspect="1" noMove="1" noResize="1" noEditPoints="1" noAdjustHandles="1" noChangeArrowheads="1" noChangeShapeType="1" noTextEdit="1"/>
              </p:cNvSpPr>
              <p:nvPr/>
            </p:nvSpPr>
            <p:spPr>
              <a:xfrm>
                <a:off x="5931743" y="3179693"/>
                <a:ext cx="6094206" cy="390748"/>
              </a:xfrm>
              <a:prstGeom prst="rect">
                <a:avLst/>
              </a:prstGeom>
              <a:blipFill>
                <a:blip r:embed="rId7"/>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6D3E8C48-9BF5-4AE1-B03C-6EC728CD744F}"/>
                  </a:ext>
                </a:extLst>
              </p:cNvPr>
              <p:cNvSpPr txBox="1"/>
              <p:nvPr/>
            </p:nvSpPr>
            <p:spPr>
              <a:xfrm>
                <a:off x="5962876" y="5789510"/>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90" name="文本框 89">
                <a:extLst>
                  <a:ext uri="{FF2B5EF4-FFF2-40B4-BE49-F238E27FC236}">
                    <a16:creationId xmlns:a16="http://schemas.microsoft.com/office/drawing/2014/main" id="{6D3E8C48-9BF5-4AE1-B03C-6EC728CD744F}"/>
                  </a:ext>
                </a:extLst>
              </p:cNvPr>
              <p:cNvSpPr txBox="1">
                <a:spLocks noRot="1" noChangeAspect="1" noMove="1" noResize="1" noEditPoints="1" noAdjustHandles="1" noChangeArrowheads="1" noChangeShapeType="1" noTextEdit="1"/>
              </p:cNvSpPr>
              <p:nvPr/>
            </p:nvSpPr>
            <p:spPr>
              <a:xfrm>
                <a:off x="5962876" y="5789510"/>
                <a:ext cx="6094206" cy="438582"/>
              </a:xfrm>
              <a:prstGeom prst="rect">
                <a:avLst/>
              </a:prstGeom>
              <a:blipFill>
                <a:blip r:embed="rId8"/>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F08A6AD-C1DA-46DC-9385-33591126F71B}"/>
                  </a:ext>
                </a:extLst>
              </p:cNvPr>
              <p:cNvSpPr txBox="1"/>
              <p:nvPr/>
            </p:nvSpPr>
            <p:spPr>
              <a:xfrm>
                <a:off x="5532117" y="185934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EF08A6AD-C1DA-46DC-9385-33591126F71B}"/>
                  </a:ext>
                </a:extLst>
              </p:cNvPr>
              <p:cNvSpPr txBox="1">
                <a:spLocks noRot="1" noChangeAspect="1" noMove="1" noResize="1" noEditPoints="1" noAdjustHandles="1" noChangeArrowheads="1" noChangeShapeType="1" noTextEdit="1"/>
              </p:cNvSpPr>
              <p:nvPr/>
            </p:nvSpPr>
            <p:spPr>
              <a:xfrm>
                <a:off x="5532117" y="1859340"/>
                <a:ext cx="266251" cy="390748"/>
              </a:xfrm>
              <a:prstGeom prst="rect">
                <a:avLst/>
              </a:prstGeom>
              <a:blipFill>
                <a:blip r:embed="rId9"/>
                <a:stretch>
                  <a:fillRect r="-31818"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63759F4-C839-4DDE-BCB9-7334F3B8AF85}"/>
                  </a:ext>
                </a:extLst>
              </p:cNvPr>
              <p:cNvSpPr txBox="1"/>
              <p:nvPr/>
            </p:nvSpPr>
            <p:spPr>
              <a:xfrm>
                <a:off x="2807035" y="4741719"/>
                <a:ext cx="60942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6" name="文本框 25">
                <a:extLst>
                  <a:ext uri="{FF2B5EF4-FFF2-40B4-BE49-F238E27FC236}">
                    <a16:creationId xmlns:a16="http://schemas.microsoft.com/office/drawing/2014/main" id="{C63759F4-C839-4DDE-BCB9-7334F3B8AF85}"/>
                  </a:ext>
                </a:extLst>
              </p:cNvPr>
              <p:cNvSpPr txBox="1">
                <a:spLocks noRot="1" noChangeAspect="1" noMove="1" noResize="1" noEditPoints="1" noAdjustHandles="1" noChangeArrowheads="1" noChangeShapeType="1" noTextEdit="1"/>
              </p:cNvSpPr>
              <p:nvPr/>
            </p:nvSpPr>
            <p:spPr>
              <a:xfrm>
                <a:off x="2807035" y="4741719"/>
                <a:ext cx="6094206" cy="369332"/>
              </a:xfrm>
              <a:prstGeom prst="rect">
                <a:avLst/>
              </a:prstGeom>
              <a:blipFill>
                <a:blip r:embed="rId10"/>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0492809"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Interaction-</a:t>
            </a:r>
            <a:r>
              <a:rPr lang="en-US" altLang="zh-CN" sz="2300" dirty="0" err="1">
                <a:solidFill>
                  <a:srgbClr val="224982"/>
                </a:solidFill>
                <a:latin typeface="微软雅黑" panose="020B0503020204020204" pitchFamily="34" charset="-122"/>
                <a:ea typeface="微软雅黑" panose="020B0503020204020204" pitchFamily="34" charset="-122"/>
              </a:rPr>
              <a:t>AttNET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VehMultiple-PredictionNET</a:t>
            </a:r>
            <a:r>
              <a:rPr lang="zh-CN" altLang="en-US" sz="2300" dirty="0">
                <a:solidFill>
                  <a:srgbClr val="224982"/>
                </a:solidFill>
                <a:latin typeface="微软雅黑" panose="020B0503020204020204" pitchFamily="34" charset="-122"/>
                <a:ea typeface="微软雅黑" panose="020B0503020204020204" pitchFamily="34" charset="-122"/>
              </a:rPr>
              <a:t>：提取交互信息并进行预测</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864A0C0-20F5-448B-A134-1E414086EE9D}"/>
              </a:ext>
            </a:extLst>
          </p:cNvPr>
          <p:cNvPicPr>
            <a:picLocks noChangeAspect="1"/>
          </p:cNvPicPr>
          <p:nvPr/>
        </p:nvPicPr>
        <p:blipFill>
          <a:blip r:embed="rId3"/>
          <a:stretch>
            <a:fillRect/>
          </a:stretch>
        </p:blipFill>
        <p:spPr>
          <a:xfrm>
            <a:off x="171450" y="993927"/>
            <a:ext cx="5695522" cy="4878047"/>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BB1CA50-8B6D-45EB-94E4-838075853661}"/>
                  </a:ext>
                </a:extLst>
              </p:cNvPr>
              <p:cNvSpPr txBox="1"/>
              <p:nvPr/>
            </p:nvSpPr>
            <p:spPr>
              <a:xfrm>
                <a:off x="6038422" y="800100"/>
                <a:ext cx="5982128" cy="1818896"/>
              </a:xfrm>
              <a:prstGeom prst="rect">
                <a:avLst/>
              </a:prstGeom>
              <a:solidFill>
                <a:schemeClr val="bg1"/>
              </a:solidFill>
            </p:spPr>
            <p:txBody>
              <a:bodyPr wrap="square">
                <a:spAutoFit/>
              </a:bodyPr>
              <a:lstStyle/>
              <a:p>
                <a:pPr>
                  <a:lnSpc>
                    <a:spcPct val="150000"/>
                  </a:lnSpc>
                </a:pPr>
                <a:r>
                  <a:rPr lang="en-US" altLang="zh-CN" sz="1800" b="1" dirty="0">
                    <a:solidFill>
                      <a:srgbClr val="FF0000"/>
                    </a:solidFill>
                    <a:effectLst/>
                    <a:latin typeface="Times New Roman" panose="02020603050405020304" pitchFamily="18" charset="0"/>
                    <a:ea typeface="宋体" panose="02010600030101010101" pitchFamily="2" charset="-122"/>
                  </a:rPr>
                  <a:t>Interaction-</a:t>
                </a:r>
                <a:r>
                  <a:rPr lang="en-US" altLang="zh-CN" sz="1800" b="1" dirty="0" err="1">
                    <a:solidFill>
                      <a:srgbClr val="FF0000"/>
                    </a:solidFill>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的特征向量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zh-CN" altLang="en-US" i="1">
                        <a:latin typeface="Cambria Math" panose="02040503050406030204" pitchFamily="18" charset="0"/>
                        <a:ea typeface="宋体" panose="02010600030101010101" pitchFamily="2" charset="-122"/>
                        <a:cs typeface="Times New Roman" panose="02020603050405020304" pitchFamily="18" charset="0"/>
                      </a:rPr>
                      <m:t>使用</m:t>
                    </m:r>
                  </m:oMath>
                </a14:m>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空间变换网络（</a:t>
                </a:r>
                <a:r>
                  <a:rPr lang="en-US" altLang="zh-CN" sz="1800" b="1" dirty="0">
                    <a:effectLst/>
                    <a:latin typeface="Times New Roman" panose="02020603050405020304" pitchFamily="18" charset="0"/>
                    <a:ea typeface="宋体" panose="02010600030101010101" pitchFamily="2" charset="-122"/>
                  </a:rPr>
                  <a:t>STN</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提取以预测智能体为中心的小特征图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多头注意力网络</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来组合变换后的小特征图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和序列特征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xmlns="">
          <p:sp>
            <p:nvSpPr>
              <p:cNvPr id="45" name="文本框 44">
                <a:extLst>
                  <a:ext uri="{FF2B5EF4-FFF2-40B4-BE49-F238E27FC236}">
                    <a16:creationId xmlns:a16="http://schemas.microsoft.com/office/drawing/2014/main" id="{FBB1CA50-8B6D-45EB-94E4-838075853661}"/>
                  </a:ext>
                </a:extLst>
              </p:cNvPr>
              <p:cNvSpPr txBox="1">
                <a:spLocks noRot="1" noChangeAspect="1" noMove="1" noResize="1" noEditPoints="1" noAdjustHandles="1" noChangeArrowheads="1" noChangeShapeType="1" noTextEdit="1"/>
              </p:cNvSpPr>
              <p:nvPr/>
            </p:nvSpPr>
            <p:spPr>
              <a:xfrm>
                <a:off x="6038422" y="800100"/>
                <a:ext cx="5982128" cy="1818896"/>
              </a:xfrm>
              <a:prstGeom prst="rect">
                <a:avLst/>
              </a:prstGeom>
              <a:blipFill>
                <a:blip r:embed="rId4"/>
                <a:stretch>
                  <a:fillRect l="-917" b="-20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6A0D0669-6EB3-463B-8672-76C1B9AAA0F8}"/>
                  </a:ext>
                </a:extLst>
              </p:cNvPr>
              <p:cNvSpPr txBox="1"/>
              <p:nvPr/>
            </p:nvSpPr>
            <p:spPr>
              <a:xfrm>
                <a:off x="6469196" y="2615113"/>
                <a:ext cx="4841914" cy="21654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supHide m:val="on"/>
                          <m:ctrlPr>
                            <a:rPr lang="zh-CN" altLang="en-US" i="1">
                              <a:latin typeface="Cambria Math" panose="02040503050406030204" pitchFamily="18" charset="0"/>
                            </a:rPr>
                          </m:ctrlPr>
                        </m:naryPr>
                        <m:sub>
                          <m:r>
                            <a:rPr lang="zh-CN" altLang="en-US" i="0">
                              <a:latin typeface="Cambria Math" panose="02040503050406030204" pitchFamily="18" charset="0"/>
                            </a:rPr>
                            <m:t> </m:t>
                          </m:r>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a:p>
                <a:endParaRPr lang="zh-CN" altLang="en-US" dirty="0"/>
              </a:p>
            </p:txBody>
          </p:sp>
        </mc:Choice>
        <mc:Fallback xmlns="">
          <p:sp>
            <p:nvSpPr>
              <p:cNvPr id="46" name="文本框 45">
                <a:extLst>
                  <a:ext uri="{FF2B5EF4-FFF2-40B4-BE49-F238E27FC236}">
                    <a16:creationId xmlns:a16="http://schemas.microsoft.com/office/drawing/2014/main" id="{6A0D0669-6EB3-463B-8672-76C1B9AAA0F8}"/>
                  </a:ext>
                </a:extLst>
              </p:cNvPr>
              <p:cNvSpPr txBox="1">
                <a:spLocks noRot="1" noChangeAspect="1" noMove="1" noResize="1" noEditPoints="1" noAdjustHandles="1" noChangeArrowheads="1" noChangeShapeType="1" noTextEdit="1"/>
              </p:cNvSpPr>
              <p:nvPr/>
            </p:nvSpPr>
            <p:spPr>
              <a:xfrm>
                <a:off x="6469196" y="2615113"/>
                <a:ext cx="4841914" cy="21654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72B019E-D86B-48B7-8BE5-D451F767B841}"/>
                  </a:ext>
                </a:extLst>
              </p:cNvPr>
              <p:cNvSpPr txBox="1"/>
              <p:nvPr/>
            </p:nvSpPr>
            <p:spPr>
              <a:xfrm>
                <a:off x="6096000" y="4509700"/>
                <a:ext cx="5924550" cy="1706878"/>
              </a:xfrm>
              <a:prstGeom prst="rect">
                <a:avLst/>
              </a:prstGeom>
              <a:solidFill>
                <a:schemeClr val="bg1"/>
              </a:solidFill>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VehMultiple-PredictionNET</a:t>
                </a:r>
                <a:r>
                  <a:rPr lang="zh-CN" altLang="en-US" sz="1800" b="1" dirty="0">
                    <a:solidFill>
                      <a:srgbClr val="FF0000"/>
                    </a:solidFill>
                    <a:effectLst/>
                    <a:latin typeface="Times New Roman" panose="02020603050405020304" pitchFamily="18" charset="0"/>
                    <a:ea typeface="宋体" panose="02010600030101010101" pitchFamily="2" charset="-122"/>
                  </a:rPr>
                  <a:t>：</a:t>
                </a:r>
                <a:r>
                  <a:rPr lang="zh-CN" altLang="zh-CN" dirty="0"/>
                  <a:t>一个回归分支，在每个时间步中生成双变量高斯分布的</a:t>
                </a:r>
                <a:r>
                  <a:rPr lang="en-US" altLang="zh-CN" i="1" dirty="0"/>
                  <a:t>K</a:t>
                </a:r>
                <a:r>
                  <a:rPr lang="zh-CN" altLang="zh-CN" i="1" dirty="0"/>
                  <a:t>×</a:t>
                </a:r>
                <a:r>
                  <a:rPr lang="en-US" altLang="zh-CN" i="1" dirty="0"/>
                  <a:t>T</a:t>
                </a:r>
                <a:r>
                  <a:rPr lang="zh-CN" altLang="zh-CN" i="1" dirty="0"/>
                  <a:t>×</a:t>
                </a:r>
                <a:r>
                  <a:rPr lang="en-US" altLang="zh-CN" i="1" dirty="0"/>
                  <a:t>5</a:t>
                </a:r>
                <a:r>
                  <a:rPr lang="zh-CN" altLang="zh-CN" dirty="0"/>
                  <a:t>参数</a:t>
                </a:r>
                <a:r>
                  <a:rPr lang="zh-CN" altLang="en-US" dirty="0"/>
                  <a:t>，一个</a:t>
                </a:r>
                <a:r>
                  <a:rPr lang="zh-CN" altLang="zh-CN" dirty="0"/>
                  <a:t>分类分支预测每</a:t>
                </a:r>
                <a:r>
                  <a:rPr lang="zh-CN" altLang="en-US" dirty="0"/>
                  <a:t>个</a:t>
                </a:r>
                <a:r>
                  <a:rPr lang="en-US" altLang="zh-CN" dirty="0">
                    <a:latin typeface="Times New Roman" panose="02020603050405020304" pitchFamily="18" charset="0"/>
                    <a:cs typeface="Times New Roman" panose="02020603050405020304" pitchFamily="18" charset="0"/>
                  </a:rPr>
                  <a:t>Anchor</a:t>
                </a:r>
                <a:r>
                  <a:rPr lang="zh-CN" altLang="zh-CN" dirty="0"/>
                  <a:t>类别的置信度，</a:t>
                </a:r>
                <a:r>
                  <a:rPr lang="en-US" altLang="zh-CN" i="1" dirty="0">
                    <a:latin typeface="Times New Roman" panose="02020603050405020304" pitchFamily="18" charset="0"/>
                    <a:cs typeface="Times New Roman" panose="02020603050405020304" pitchFamily="18" charset="0"/>
                  </a:rPr>
                  <a:t>K</a:t>
                </a:r>
                <a:r>
                  <a:rPr lang="zh-CN" altLang="zh-CN" dirty="0"/>
                  <a:t>个</a:t>
                </a:r>
                <a:r>
                  <a:rPr lang="en-US" altLang="zh-CN" dirty="0" err="1">
                    <a:latin typeface="Times New Roman" panose="02020603050405020304" pitchFamily="18" charset="0"/>
                    <a:cs typeface="Times New Roman" panose="02020603050405020304" pitchFamily="18" charset="0"/>
                  </a:rPr>
                  <a:t>Softmax</a:t>
                </a:r>
                <a:r>
                  <a:rPr lang="zh-CN" altLang="zh-CN" dirty="0"/>
                  <a:t>概率置信度来表示</a:t>
                </a:r>
                <a14:m>
                  <m:oMath xmlns:m="http://schemas.openxmlformats.org/officeDocument/2006/math">
                    <m:r>
                      <a:rPr lang="en-US" altLang="zh-CN" i="1">
                        <a:latin typeface="Cambria Math" panose="02040503050406030204" pitchFamily="18" charset="0"/>
                      </a:rPr>
                      <m:t>𝜋</m:t>
                    </m:r>
                    <m:d>
                      <m:dPr>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zh-CN" altLang="zh-CN" dirty="0"/>
                  <a:t>。</a:t>
                </a:r>
              </a:p>
            </p:txBody>
          </p:sp>
        </mc:Choice>
        <mc:Fallback xmlns="">
          <p:sp>
            <p:nvSpPr>
              <p:cNvPr id="51" name="文本框 50">
                <a:extLst>
                  <a:ext uri="{FF2B5EF4-FFF2-40B4-BE49-F238E27FC236}">
                    <a16:creationId xmlns:a16="http://schemas.microsoft.com/office/drawing/2014/main" id="{272B019E-D86B-48B7-8BE5-D451F767B841}"/>
                  </a:ext>
                </a:extLst>
              </p:cNvPr>
              <p:cNvSpPr txBox="1">
                <a:spLocks noRot="1" noChangeAspect="1" noMove="1" noResize="1" noEditPoints="1" noAdjustHandles="1" noChangeArrowheads="1" noChangeShapeType="1" noTextEdit="1"/>
              </p:cNvSpPr>
              <p:nvPr/>
            </p:nvSpPr>
            <p:spPr>
              <a:xfrm>
                <a:off x="6096000" y="4509700"/>
                <a:ext cx="5924550" cy="1706878"/>
              </a:xfrm>
              <a:prstGeom prst="rect">
                <a:avLst/>
              </a:prstGeom>
              <a:blipFill>
                <a:blip r:embed="rId6"/>
                <a:stretch>
                  <a:fillRect l="-823" r="-823"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602776F-1994-4FF9-BB14-E3DCCB3AC6BC}"/>
                  </a:ext>
                </a:extLst>
              </p:cNvPr>
              <p:cNvSpPr txBox="1"/>
              <p:nvPr/>
            </p:nvSpPr>
            <p:spPr>
              <a:xfrm>
                <a:off x="1606722" y="5708024"/>
                <a:ext cx="405971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64" name="文本框 63">
                <a:extLst>
                  <a:ext uri="{FF2B5EF4-FFF2-40B4-BE49-F238E27FC236}">
                    <a16:creationId xmlns:a16="http://schemas.microsoft.com/office/drawing/2014/main" id="{3602776F-1994-4FF9-BB14-E3DCCB3AC6BC}"/>
                  </a:ext>
                </a:extLst>
              </p:cNvPr>
              <p:cNvSpPr txBox="1">
                <a:spLocks noRot="1" noChangeAspect="1" noMove="1" noResize="1" noEditPoints="1" noAdjustHandles="1" noChangeArrowheads="1" noChangeShapeType="1" noTextEdit="1"/>
              </p:cNvSpPr>
              <p:nvPr/>
            </p:nvSpPr>
            <p:spPr>
              <a:xfrm>
                <a:off x="1606722" y="5708024"/>
                <a:ext cx="4059715" cy="87120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9C5A289-AA5B-4D66-97E4-205668FDFC74}"/>
                  </a:ext>
                </a:extLst>
              </p:cNvPr>
              <p:cNvSpPr txBox="1"/>
              <p:nvPr/>
            </p:nvSpPr>
            <p:spPr>
              <a:xfrm>
                <a:off x="-61842" y="191313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19C5A289-AA5B-4D66-97E4-205668FDFC74}"/>
                  </a:ext>
                </a:extLst>
              </p:cNvPr>
              <p:cNvSpPr txBox="1">
                <a:spLocks noRot="1" noChangeAspect="1" noMove="1" noResize="1" noEditPoints="1" noAdjustHandles="1" noChangeArrowheads="1" noChangeShapeType="1" noTextEdit="1"/>
              </p:cNvSpPr>
              <p:nvPr/>
            </p:nvSpPr>
            <p:spPr>
              <a:xfrm>
                <a:off x="-61842" y="1913130"/>
                <a:ext cx="266251" cy="390748"/>
              </a:xfrm>
              <a:prstGeom prst="rect">
                <a:avLst/>
              </a:prstGeom>
              <a:blipFill>
                <a:blip r:embed="rId8"/>
                <a:stretch>
                  <a:fillRect r="-31818"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14EE8D9-49C7-4E0D-81EF-3F894B45AE97}"/>
                  </a:ext>
                </a:extLst>
              </p:cNvPr>
              <p:cNvSpPr txBox="1"/>
              <p:nvPr/>
            </p:nvSpPr>
            <p:spPr>
              <a:xfrm>
                <a:off x="-42737" y="4080483"/>
                <a:ext cx="571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5" name="文本框 24">
                <a:extLst>
                  <a:ext uri="{FF2B5EF4-FFF2-40B4-BE49-F238E27FC236}">
                    <a16:creationId xmlns:a16="http://schemas.microsoft.com/office/drawing/2014/main" id="{A14EE8D9-49C7-4E0D-81EF-3F894B45AE97}"/>
                  </a:ext>
                </a:extLst>
              </p:cNvPr>
              <p:cNvSpPr txBox="1">
                <a:spLocks noRot="1" noChangeAspect="1" noMove="1" noResize="1" noEditPoints="1" noAdjustHandles="1" noChangeArrowheads="1" noChangeShapeType="1" noTextEdit="1"/>
              </p:cNvSpPr>
              <p:nvPr/>
            </p:nvSpPr>
            <p:spPr>
              <a:xfrm>
                <a:off x="-42737" y="4080483"/>
                <a:ext cx="571500" cy="369332"/>
              </a:xfrm>
              <a:prstGeom prst="rect">
                <a:avLst/>
              </a:prstGeom>
              <a:blipFill>
                <a:blip r:embed="rId9"/>
                <a:stretch>
                  <a:fillRect r="-14894"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2FF30BD-FA18-49B3-B297-61B067CD3F02}"/>
                  </a:ext>
                </a:extLst>
              </p:cNvPr>
              <p:cNvSpPr txBox="1"/>
              <p:nvPr/>
            </p:nvSpPr>
            <p:spPr>
              <a:xfrm>
                <a:off x="1970690" y="1576276"/>
                <a:ext cx="3626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27" name="文本框 26">
                <a:extLst>
                  <a:ext uri="{FF2B5EF4-FFF2-40B4-BE49-F238E27FC236}">
                    <a16:creationId xmlns:a16="http://schemas.microsoft.com/office/drawing/2014/main" id="{72FF30BD-FA18-49B3-B297-61B067CD3F02}"/>
                  </a:ext>
                </a:extLst>
              </p:cNvPr>
              <p:cNvSpPr txBox="1">
                <a:spLocks noRot="1" noChangeAspect="1" noMove="1" noResize="1" noEditPoints="1" noAdjustHandles="1" noChangeArrowheads="1" noChangeShapeType="1" noTextEdit="1"/>
              </p:cNvSpPr>
              <p:nvPr/>
            </p:nvSpPr>
            <p:spPr>
              <a:xfrm>
                <a:off x="1970690" y="1576276"/>
                <a:ext cx="362606" cy="390748"/>
              </a:xfrm>
              <a:prstGeom prst="rect">
                <a:avLst/>
              </a:prstGeom>
              <a:blipFill>
                <a:blip r:embed="rId10"/>
                <a:stretch>
                  <a:fillRect b="-31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70AAA54-E5C7-4B29-A90A-2A889DE0EEA8}"/>
              </a:ext>
            </a:extLst>
          </p:cNvPr>
          <p:cNvPicPr>
            <a:picLocks noChangeAspect="1"/>
          </p:cNvPicPr>
          <p:nvPr/>
        </p:nvPicPr>
        <p:blipFill>
          <a:blip r:embed="rId11"/>
          <a:stretch>
            <a:fillRect/>
          </a:stretch>
        </p:blipFill>
        <p:spPr>
          <a:xfrm>
            <a:off x="3346995" y="3133706"/>
            <a:ext cx="579170" cy="347502"/>
          </a:xfrm>
          <a:prstGeom prst="rect">
            <a:avLst/>
          </a:prstGeom>
        </p:spPr>
      </p:pic>
      <p:pic>
        <p:nvPicPr>
          <p:cNvPr id="10" name="图片 9">
            <a:extLst>
              <a:ext uri="{FF2B5EF4-FFF2-40B4-BE49-F238E27FC236}">
                <a16:creationId xmlns:a16="http://schemas.microsoft.com/office/drawing/2014/main" id="{9A6175DF-7B14-45B1-B8F2-18B3F1AC7EE1}"/>
              </a:ext>
            </a:extLst>
          </p:cNvPr>
          <p:cNvPicPr>
            <a:picLocks noChangeAspect="1"/>
          </p:cNvPicPr>
          <p:nvPr/>
        </p:nvPicPr>
        <p:blipFill>
          <a:blip r:embed="rId12"/>
          <a:stretch>
            <a:fillRect/>
          </a:stretch>
        </p:blipFill>
        <p:spPr>
          <a:xfrm>
            <a:off x="4727818" y="2099413"/>
            <a:ext cx="841321" cy="310923"/>
          </a:xfrm>
          <a:prstGeom prst="rect">
            <a:avLst/>
          </a:prstGeom>
        </p:spPr>
      </p:pic>
      <p:pic>
        <p:nvPicPr>
          <p:cNvPr id="17" name="图片 16">
            <a:extLst>
              <a:ext uri="{FF2B5EF4-FFF2-40B4-BE49-F238E27FC236}">
                <a16:creationId xmlns:a16="http://schemas.microsoft.com/office/drawing/2014/main" id="{34DB1CD1-7CAD-484C-A502-CD228631DEE3}"/>
              </a:ext>
            </a:extLst>
          </p:cNvPr>
          <p:cNvPicPr>
            <a:picLocks noChangeAspect="1"/>
          </p:cNvPicPr>
          <p:nvPr/>
        </p:nvPicPr>
        <p:blipFill>
          <a:blip r:embed="rId13"/>
          <a:stretch>
            <a:fillRect/>
          </a:stretch>
        </p:blipFill>
        <p:spPr>
          <a:xfrm>
            <a:off x="4593872" y="4285777"/>
            <a:ext cx="1201016" cy="365792"/>
          </a:xfrm>
          <a:prstGeom prst="rect">
            <a:avLst/>
          </a:prstGeom>
        </p:spPr>
      </p:pic>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2094280216"/>
              </p:ext>
            </p:extLst>
          </p:nvPr>
        </p:nvGraphicFramePr>
        <p:xfrm>
          <a:off x="856338" y="1272685"/>
          <a:ext cx="10737114" cy="455296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38" y="1272685"/>
                        <a:ext cx="10737114" cy="4552966"/>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A9E8F543-104D-4F5C-8437-7A71504892F6}"/>
              </a:ext>
            </a:extLst>
          </p:cNvPr>
          <p:cNvSpPr/>
          <p:nvPr/>
        </p:nvSpPr>
        <p:spPr>
          <a:xfrm>
            <a:off x="7641771" y="3091543"/>
            <a:ext cx="968829"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773046054"/>
              </p:ext>
            </p:extLst>
          </p:nvPr>
        </p:nvGraphicFramePr>
        <p:xfrm>
          <a:off x="377146" y="1258585"/>
          <a:ext cx="11180095" cy="4772679"/>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46" y="1258585"/>
                        <a:ext cx="11180095" cy="4772679"/>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9FDCE049-4D13-432E-9913-319BB19C691C}"/>
              </a:ext>
            </a:extLst>
          </p:cNvPr>
          <p:cNvSpPr/>
          <p:nvPr/>
        </p:nvSpPr>
        <p:spPr>
          <a:xfrm>
            <a:off x="7402286" y="3167743"/>
            <a:ext cx="1077685" cy="478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71835A1-159F-44A7-B420-D2C0C523E884}"/>
              </a:ext>
            </a:extLst>
          </p:cNvPr>
          <p:cNvPicPr>
            <a:picLocks noChangeAspect="1"/>
          </p:cNvPicPr>
          <p:nvPr/>
        </p:nvPicPr>
        <p:blipFill>
          <a:blip r:embed="rId4"/>
          <a:stretch>
            <a:fillRect/>
          </a:stretch>
        </p:blipFill>
        <p:spPr>
          <a:xfrm>
            <a:off x="1761165" y="1324532"/>
            <a:ext cx="2076450" cy="3781425"/>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68C2944-26BD-40E6-B78C-E2C14E05495D}"/>
                  </a:ext>
                </a:extLst>
              </p:cNvPr>
              <p:cNvSpPr txBox="1"/>
              <p:nvPr/>
            </p:nvSpPr>
            <p:spPr>
              <a:xfrm>
                <a:off x="3914449" y="842824"/>
                <a:ext cx="7482894" cy="2154501"/>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PedPredictionNET</a:t>
                </a:r>
                <a:r>
                  <a:rPr lang="zh-CN" altLang="zh-CN" sz="1800" dirty="0">
                    <a:effectLst/>
                    <a:latin typeface="Times New Roman" panose="02020603050405020304" pitchFamily="18" charset="0"/>
                    <a:ea typeface="宋体" panose="02010600030101010101" pitchFamily="2" charset="-122"/>
                  </a:rPr>
                  <a:t>模块有两个分支组成</a:t>
                </a:r>
                <a:r>
                  <a:rPr lang="zh-CN" altLang="en-US"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回归分支</a:t>
                </a:r>
                <a:r>
                  <a:rPr lang="zh-CN" altLang="zh-CN" sz="1800" dirty="0">
                    <a:effectLst/>
                    <a:latin typeface="Times New Roman" panose="02020603050405020304" pitchFamily="18" charset="0"/>
                    <a:ea typeface="宋体" panose="02010600030101010101" pitchFamily="2" charset="-122"/>
                  </a:rPr>
                  <a:t>用来预测每个模式的轨迹；</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用来预测每个模式的置信度。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对于第</a:t>
                </a:r>
                <a:r>
                  <a:rPr lang="en-US" altLang="zh-CN" sz="1800" i="1" dirty="0">
                    <a:effectLst/>
                    <a:latin typeface="Times New Roman" panose="02020603050405020304" pitchFamily="18" charset="0"/>
                    <a:ea typeface="宋体" panose="02010600030101010101" pitchFamily="2" charset="-122"/>
                  </a:rPr>
                  <a: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个行人来说，在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中使用</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对交互注意力模块的输出</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𝐶</m:t>
                        </m:r>
                      </m:e>
                      <m:sub>
                        <m:r>
                          <a:rPr lang="en-US" altLang="zh-CN" i="1">
                            <a:latin typeface="Cambria Math" panose="02040503050406030204" pitchFamily="18" charset="0"/>
                            <a:cs typeface="Times New Roman" panose="02020603050405020304" pitchFamily="18" charset="0"/>
                          </a:rPr>
                          <m:t>𝑝</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进行解码，其中交替使用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残差块和线性层</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，对所要预测的</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条轨迹进行回归计算，模型输出</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双变量高斯分布的五个参数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xmlns="">
          <p:sp>
            <p:nvSpPr>
              <p:cNvPr id="19" name="文本框 18">
                <a:extLst>
                  <a:ext uri="{FF2B5EF4-FFF2-40B4-BE49-F238E27FC236}">
                    <a16:creationId xmlns:a16="http://schemas.microsoft.com/office/drawing/2014/main" id="{B68C2944-26BD-40E6-B78C-E2C14E05495D}"/>
                  </a:ext>
                </a:extLst>
              </p:cNvPr>
              <p:cNvSpPr txBox="1">
                <a:spLocks noRot="1" noChangeAspect="1" noMove="1" noResize="1" noEditPoints="1" noAdjustHandles="1" noChangeArrowheads="1" noChangeShapeType="1" noTextEdit="1"/>
              </p:cNvSpPr>
              <p:nvPr/>
            </p:nvSpPr>
            <p:spPr>
              <a:xfrm>
                <a:off x="3914449" y="842824"/>
                <a:ext cx="7482894" cy="2154501"/>
              </a:xfrm>
              <a:prstGeom prst="rect">
                <a:avLst/>
              </a:prstGeom>
              <a:blipFill>
                <a:blip r:embed="rId5"/>
                <a:stretch>
                  <a:fillRect l="-651" r="-651" b="-2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A2C28BF-3AD8-4667-85A0-9DAAA01B07D6}"/>
                  </a:ext>
                </a:extLst>
              </p:cNvPr>
              <p:cNvSpPr txBox="1"/>
              <p:nvPr/>
            </p:nvSpPr>
            <p:spPr>
              <a:xfrm>
                <a:off x="4738281" y="2989161"/>
                <a:ext cx="5835229" cy="137633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9A2C28BF-3AD8-4667-85A0-9DAAA01B07D6}"/>
                  </a:ext>
                </a:extLst>
              </p:cNvPr>
              <p:cNvSpPr txBox="1">
                <a:spLocks noRot="1" noChangeAspect="1" noMove="1" noResize="1" noEditPoints="1" noAdjustHandles="1" noChangeArrowheads="1" noChangeShapeType="1" noTextEdit="1"/>
              </p:cNvSpPr>
              <p:nvPr/>
            </p:nvSpPr>
            <p:spPr>
              <a:xfrm>
                <a:off x="4738281" y="2989161"/>
                <a:ext cx="5835229" cy="13763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72FBF38-DDF5-4617-B0C9-EB028C666396}"/>
                  </a:ext>
                </a:extLst>
              </p:cNvPr>
              <p:cNvSpPr txBox="1"/>
              <p:nvPr/>
            </p:nvSpPr>
            <p:spPr>
              <a:xfrm>
                <a:off x="3837615" y="4285555"/>
                <a:ext cx="7559728" cy="1436996"/>
              </a:xfrm>
              <a:prstGeom prst="rect">
                <a:avLst/>
              </a:prstGeom>
              <a:solidFill>
                <a:schemeClr val="bg1"/>
              </a:solidFill>
            </p:spPr>
            <p:txBody>
              <a:bodyPr wrap="square">
                <a:spAutoFit/>
              </a:bodyPr>
              <a:lstStyle/>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对于</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，将回归分支的</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a14:m>
                <a:r>
                  <a:rPr lang="zh-CN" altLang="zh-CN" sz="1800" dirty="0">
                    <a:effectLst/>
                    <a:latin typeface="Times New Roman" panose="02020603050405020304" pitchFamily="18" charset="0"/>
                    <a:ea typeface="宋体" panose="02010600030101010101" pitchFamily="2" charset="-122"/>
                  </a:rPr>
                  <a:t>的均值以及交互注意力模块的输出作为分类分支的输入，经过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rPr>
                  <a:t>和残差块，</a:t>
                </a:r>
                <a:r>
                  <a:rPr lang="en-US" altLang="zh-CN" sz="1800" dirty="0" err="1">
                    <a:effectLst/>
                    <a:latin typeface="Times New Roman" panose="02020603050405020304" pitchFamily="18" charset="0"/>
                    <a:ea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rPr>
                  <a:t>激活函数，输出每一个分支的</a:t>
                </a:r>
                <a:r>
                  <a:rPr lang="zh-CN" altLang="zh-CN" sz="1800" b="1" dirty="0">
                    <a:effectLst/>
                    <a:latin typeface="Times New Roman" panose="02020603050405020304" pitchFamily="18" charset="0"/>
                    <a:ea typeface="宋体" panose="02010600030101010101" pitchFamily="2" charset="-122"/>
                  </a:rPr>
                  <a:t>置信度</a:t>
                </a:r>
                <a:r>
                  <a:rPr lang="zh-CN" altLang="zh-CN" sz="1800" dirty="0">
                    <a:effectLst/>
                    <a:latin typeface="Times New Roman" panose="02020603050405020304" pitchFamily="18" charset="0"/>
                    <a:ea typeface="宋体" panose="02010600030101010101" pitchFamily="2" charset="-122"/>
                  </a:rPr>
                  <a:t>。</a:t>
                </a:r>
              </a:p>
            </p:txBody>
          </p:sp>
        </mc:Choice>
        <mc:Fallback xmlns="">
          <p:sp>
            <p:nvSpPr>
              <p:cNvPr id="23" name="文本框 22">
                <a:extLst>
                  <a:ext uri="{FF2B5EF4-FFF2-40B4-BE49-F238E27FC236}">
                    <a16:creationId xmlns:a16="http://schemas.microsoft.com/office/drawing/2014/main" id="{372FBF38-DDF5-4617-B0C9-EB028C666396}"/>
                  </a:ext>
                </a:extLst>
              </p:cNvPr>
              <p:cNvSpPr txBox="1">
                <a:spLocks noRot="1" noChangeAspect="1" noMove="1" noResize="1" noEditPoints="1" noAdjustHandles="1" noChangeArrowheads="1" noChangeShapeType="1" noTextEdit="1"/>
              </p:cNvSpPr>
              <p:nvPr/>
            </p:nvSpPr>
            <p:spPr>
              <a:xfrm>
                <a:off x="3837615" y="4285555"/>
                <a:ext cx="7559728" cy="1436996"/>
              </a:xfrm>
              <a:prstGeom prst="rect">
                <a:avLst/>
              </a:prstGeom>
              <a:blipFill>
                <a:blip r:embed="rId7"/>
                <a:stretch>
                  <a:fillRect l="-726" r="-645" b="-4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D66B292-4F19-48F4-85C1-3B0FC349CD20}"/>
                  </a:ext>
                </a:extLst>
              </p:cNvPr>
              <p:cNvSpPr txBox="1"/>
              <p:nvPr/>
            </p:nvSpPr>
            <p:spPr>
              <a:xfrm>
                <a:off x="5371508" y="5689893"/>
                <a:ext cx="4491942"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FD66B292-4F19-48F4-85C1-3B0FC349CD20}"/>
                  </a:ext>
                </a:extLst>
              </p:cNvPr>
              <p:cNvSpPr txBox="1">
                <a:spLocks noRot="1" noChangeAspect="1" noMove="1" noResize="1" noEditPoints="1" noAdjustHandles="1" noChangeArrowheads="1" noChangeShapeType="1" noTextEdit="1"/>
              </p:cNvSpPr>
              <p:nvPr/>
            </p:nvSpPr>
            <p:spPr>
              <a:xfrm>
                <a:off x="5371508" y="5689893"/>
                <a:ext cx="4491942" cy="955005"/>
              </a:xfrm>
              <a:prstGeom prst="rect">
                <a:avLst/>
              </a:prstGeom>
              <a:blipFill>
                <a:blip r:embed="rId8"/>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E8D6BC9-36AA-4782-A5BA-4A8141607F23}"/>
              </a:ext>
            </a:extLst>
          </p:cNvPr>
          <p:cNvPicPr>
            <a:picLocks noChangeAspect="1"/>
          </p:cNvPicPr>
          <p:nvPr/>
        </p:nvPicPr>
        <p:blipFill>
          <a:blip r:embed="rId9"/>
          <a:stretch>
            <a:fillRect/>
          </a:stretch>
        </p:blipFill>
        <p:spPr>
          <a:xfrm>
            <a:off x="1145664" y="2989161"/>
            <a:ext cx="701101" cy="377985"/>
          </a:xfrm>
          <a:prstGeom prst="rect">
            <a:avLst/>
          </a:prstGeom>
        </p:spPr>
      </p:pic>
      <p:sp>
        <p:nvSpPr>
          <p:cNvPr id="8" name="矩形 7">
            <a:extLst>
              <a:ext uri="{FF2B5EF4-FFF2-40B4-BE49-F238E27FC236}">
                <a16:creationId xmlns:a16="http://schemas.microsoft.com/office/drawing/2014/main" id="{94CC52FB-FDA8-48CF-84D0-E23CC2A56DAB}"/>
              </a:ext>
            </a:extLst>
          </p:cNvPr>
          <p:cNvSpPr/>
          <p:nvPr/>
        </p:nvSpPr>
        <p:spPr>
          <a:xfrm>
            <a:off x="1846766" y="3080657"/>
            <a:ext cx="1832606" cy="1284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143029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机动车与非机动车模型使用的损失函数通过负对数似然函数构造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𝑖𝑓𝑓</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DFA8831-27D8-4B1C-B313-EF7DCF654CCD}"/>
                  </a:ext>
                </a:extLst>
              </p:cNvPr>
              <p:cNvSpPr txBox="1"/>
              <p:nvPr/>
            </p:nvSpPr>
            <p:spPr>
              <a:xfrm>
                <a:off x="722353" y="4132103"/>
                <a:ext cx="7733782" cy="875881"/>
              </a:xfrm>
              <a:prstGeom prst="rect">
                <a:avLst/>
              </a:prstGeom>
              <a:noFill/>
            </p:spPr>
            <p:txBody>
              <a:bodyPr wrap="square">
                <a:spAutoFit/>
              </a:bodyPr>
              <a:lstStyle/>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xmlns="">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2353" y="4132103"/>
                <a:ext cx="7733782" cy="875881"/>
              </a:xfrm>
              <a:prstGeom prst="rect">
                <a:avLst/>
              </a:prstGeom>
              <a:blipFill>
                <a:blip r:embed="rId5"/>
                <a:stretch>
                  <a:fillRect l="-630"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xmlns="">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BB23F3F-42A4-4363-949B-AC050500A36B}"/>
              </a:ext>
            </a:extLst>
          </p:cNvPr>
          <p:cNvSpPr/>
          <p:nvPr/>
        </p:nvSpPr>
        <p:spPr>
          <a:xfrm>
            <a:off x="4040047" y="3130551"/>
            <a:ext cx="1477884" cy="469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DF3C1CB-E567-4424-BEE3-63E30864DEDE}"/>
              </a:ext>
            </a:extLst>
          </p:cNvPr>
          <p:cNvSpPr/>
          <p:nvPr/>
        </p:nvSpPr>
        <p:spPr>
          <a:xfrm>
            <a:off x="6180083" y="3117903"/>
            <a:ext cx="2350647" cy="46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8F78331-3E07-4824-AB18-5FBF8BA9F14C}"/>
              </a:ext>
            </a:extLst>
          </p:cNvPr>
          <p:cNvSpPr txBox="1"/>
          <p:nvPr/>
        </p:nvSpPr>
        <p:spPr>
          <a:xfrm>
            <a:off x="9341861" y="5933110"/>
            <a:ext cx="2039007" cy="369332"/>
          </a:xfrm>
          <a:prstGeom prst="rect">
            <a:avLst/>
          </a:prstGeom>
          <a:noFill/>
        </p:spPr>
        <p:txBody>
          <a:bodyPr wrap="square" rtlCol="0">
            <a:spAutoFit/>
          </a:bodyPr>
          <a:lstStyle/>
          <a:p>
            <a:r>
              <a:rPr lang="zh-CN" altLang="en-US" dirty="0"/>
              <a:t>误差与速度关系图</a:t>
            </a:r>
          </a:p>
        </p:txBody>
      </p:sp>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4617488"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9011" y="57865"/>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11101030" cy="225138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t>行人损失函数设计</a:t>
                </a:r>
                <a:endParaRPr lang="en-US" altLang="zh-CN" sz="2000" b="1" dirty="0"/>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使用两个不同的网络结构分支对行人的行为进行预测，即</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分类分支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行人轨迹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模式崩溃</a:t>
                </a: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（模式坍缩）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的问题，即训练出的多模轨迹仍是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平均化的单一轨迹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，所谓的多模预测也由于模式崩溃变得毫无意义，为了解决这一问题，</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对于行人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设计了分类和回归联合损失函数去构建模型的损失函数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xmlns="">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11101030" cy="2251386"/>
              </a:xfrm>
              <a:prstGeom prst="rect">
                <a:avLst/>
              </a:prstGeom>
              <a:blipFill>
                <a:blip r:embed="rId3"/>
                <a:stretch>
                  <a:fillRect l="-494" b="-1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AD710B3-853B-4C57-BB07-199868122359}"/>
                  </a:ext>
                </a:extLst>
              </p:cNvPr>
              <p:cNvSpPr txBox="1"/>
              <p:nvPr/>
            </p:nvSpPr>
            <p:spPr>
              <a:xfrm>
                <a:off x="3018053" y="3027483"/>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18053" y="3027483"/>
                <a:ext cx="6097836" cy="3527184"/>
              </a:xfrm>
              <a:prstGeom prst="rect">
                <a:avLst/>
              </a:prstGeom>
              <a:blipFill>
                <a:blip r:embed="rId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50B4C05-8E08-4AF9-ABF9-C1EBA62FDAF4}"/>
              </a:ext>
            </a:extLst>
          </p:cNvPr>
          <p:cNvSpPr/>
          <p:nvPr/>
        </p:nvSpPr>
        <p:spPr>
          <a:xfrm>
            <a:off x="3556000" y="3371667"/>
            <a:ext cx="5152571" cy="8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93891E1-039F-42F0-92BC-74FBD3A989E0}"/>
              </a:ext>
            </a:extLst>
          </p:cNvPr>
          <p:cNvGrpSpPr/>
          <p:nvPr/>
        </p:nvGrpSpPr>
        <p:grpSpPr>
          <a:xfrm>
            <a:off x="8708571" y="3082520"/>
            <a:ext cx="2670629" cy="679854"/>
            <a:chOff x="8708571" y="2577696"/>
            <a:chExt cx="2670629" cy="679854"/>
          </a:xfrm>
        </p:grpSpPr>
        <p:cxnSp>
          <p:nvCxnSpPr>
            <p:cNvPr id="5" name="直接箭头连接符 4">
              <a:extLst>
                <a:ext uri="{FF2B5EF4-FFF2-40B4-BE49-F238E27FC236}">
                  <a16:creationId xmlns:a16="http://schemas.microsoft.com/office/drawing/2014/main" id="{40E59047-37C2-455D-BDE4-C76F7C9A7FAC}"/>
                </a:ext>
              </a:extLst>
            </p:cNvPr>
            <p:cNvCxnSpPr/>
            <p:nvPr/>
          </p:nvCxnSpPr>
          <p:spPr>
            <a:xfrm flipV="1">
              <a:off x="8708571" y="2913366"/>
              <a:ext cx="841829" cy="344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3684E2E-5689-4A81-85E7-747EDBBDCDD1}"/>
                </a:ext>
              </a:extLst>
            </p:cNvPr>
            <p:cNvSpPr txBox="1"/>
            <p:nvPr/>
          </p:nvSpPr>
          <p:spPr>
            <a:xfrm>
              <a:off x="9550400" y="2577696"/>
              <a:ext cx="1828800" cy="646331"/>
            </a:xfrm>
            <a:prstGeom prst="rect">
              <a:avLst/>
            </a:prstGeom>
            <a:noFill/>
          </p:spPr>
          <p:txBody>
            <a:bodyPr wrap="square" rtlCol="0">
              <a:spAutoFit/>
            </a:bodyPr>
            <a:lstStyle/>
            <a:p>
              <a:r>
                <a:rPr lang="zh-CN" altLang="en-US" dirty="0"/>
                <a:t>最大间隔（</a:t>
              </a:r>
              <a:r>
                <a:rPr lang="en-US" altLang="zh-CN" dirty="0">
                  <a:latin typeface="Times New Roman" panose="02020603050405020304" pitchFamily="18" charset="0"/>
                  <a:cs typeface="Times New Roman" panose="02020603050405020304" pitchFamily="18" charset="0"/>
                </a:rPr>
                <a:t>Max-Margin</a:t>
              </a:r>
              <a:r>
                <a:rPr lang="zh-CN" altLang="en-US" dirty="0"/>
                <a:t>）损失</a:t>
              </a:r>
            </a:p>
          </p:txBody>
        </p:sp>
      </p:grpSp>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extLst>
              <p:ext uri="{D42A27DB-BD31-4B8C-83A1-F6EECF244321}">
                <p14:modId xmlns:p14="http://schemas.microsoft.com/office/powerpoint/2010/main" val="3956682461"/>
              </p:ext>
            </p:extLst>
          </p:nvPr>
        </p:nvGraphicFramePr>
        <p:xfrm>
          <a:off x="700315" y="1208250"/>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208250"/>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4397113" y="743434"/>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4397113" y="743434"/>
                <a:ext cx="2743200" cy="417743"/>
              </a:xfrm>
              <a:prstGeom prst="rect">
                <a:avLst/>
              </a:prstGeom>
              <a:blipFill>
                <a:blip r:embed="rId5"/>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2187994" y="5259924"/>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2187994" y="5259924"/>
                <a:ext cx="7491263" cy="1588127"/>
              </a:xfrm>
              <a:prstGeom prst="rect">
                <a:avLst/>
              </a:prstGeom>
              <a:blipFill>
                <a:blip r:embed="rId6"/>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9E62E5FC-A3EE-423E-B984-81F025F3A178}"/>
              </a:ext>
            </a:extLst>
          </p:cNvPr>
          <p:cNvSpPr txBox="1"/>
          <p:nvPr/>
        </p:nvSpPr>
        <p:spPr>
          <a:xfrm>
            <a:off x="9376229" y="801203"/>
            <a:ext cx="2743200" cy="2134559"/>
          </a:xfrm>
          <a:prstGeom prst="rect">
            <a:avLst/>
          </a:prstGeom>
          <a:solidFill>
            <a:schemeClr val="accent5">
              <a:lumMod val="20000"/>
              <a:lumOff val="80000"/>
            </a:schemeClr>
          </a:solidFill>
        </p:spPr>
        <p:txBody>
          <a:bodyPr wrap="square">
            <a:spAutoFit/>
          </a:bodyPr>
          <a:lstStyle/>
          <a:p>
            <a:pPr algn="just">
              <a:lnSpc>
                <a:spcPct val="125000"/>
              </a:lnSpc>
            </a:pPr>
            <a:r>
              <a:rPr lang="en-US" altLang="zh-CN" sz="1800" b="1" dirty="0" err="1">
                <a:effectLst/>
                <a:latin typeface="Times New Roman" panose="02020603050405020304" pitchFamily="18" charset="0"/>
                <a:ea typeface="宋体" panose="02010600030101010101" pitchFamily="2" charset="-122"/>
              </a:rPr>
              <a:t>MapNET</a:t>
            </a:r>
            <a:r>
              <a:rPr lang="zh-CN" altLang="en-US" dirty="0">
                <a:latin typeface="Times New Roman" panose="02020603050405020304" pitchFamily="18" charset="0"/>
                <a:ea typeface="宋体" panose="02010600030101010101" pitchFamily="2" charset="-122"/>
              </a:rPr>
              <a:t>和</a:t>
            </a:r>
            <a:r>
              <a:rPr lang="en-US" altLang="zh-CN" b="1" dirty="0" err="1">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通过</a:t>
            </a:r>
            <a:r>
              <a:rPr lang="zh-CN" altLang="zh-CN" sz="1800" b="1" dirty="0">
                <a:effectLst/>
                <a:latin typeface="Times New Roman" panose="02020603050405020304" pitchFamily="18" charset="0"/>
                <a:ea typeface="宋体" panose="02010600030101010101" pitchFamily="2" charset="-122"/>
              </a:rPr>
              <a:t>共享特征图</a:t>
            </a:r>
            <a:r>
              <a:rPr lang="zh-CN" altLang="en-US" sz="1800" dirty="0">
                <a:effectLst/>
                <a:latin typeface="Times New Roman" panose="02020603050405020304" pitchFamily="18" charset="0"/>
                <a:ea typeface="宋体" panose="02010600030101010101" pitchFamily="2" charset="-122"/>
              </a:rPr>
              <a:t>和</a:t>
            </a:r>
            <a:r>
              <a:rPr lang="zh-CN" altLang="en-US" sz="1800" b="1" dirty="0">
                <a:effectLst/>
                <a:latin typeface="Times New Roman" panose="02020603050405020304" pitchFamily="18" charset="0"/>
                <a:ea typeface="宋体" panose="02010600030101010101" pitchFamily="2" charset="-122"/>
              </a:rPr>
              <a:t>历史序列</a:t>
            </a:r>
            <a:r>
              <a:rPr lang="zh-CN" altLang="zh-CN" sz="1800" dirty="0">
                <a:effectLst/>
                <a:latin typeface="Times New Roman" panose="02020603050405020304" pitchFamily="18" charset="0"/>
                <a:ea typeface="宋体" panose="02010600030101010101" pitchFamily="2" charset="-122"/>
              </a:rPr>
              <a:t>信息，可以省去单独逐类别的进行特征提取和编码，提高模型预测多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智能体轨迹的速度与效率。</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949970" y="765860"/>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949970" y="765860"/>
                <a:ext cx="3447143" cy="422744"/>
              </a:xfrm>
              <a:prstGeom prst="rect">
                <a:avLst/>
              </a:prstGeom>
              <a:blipFill>
                <a:blip r:embed="rId7"/>
                <a:stretch>
                  <a:fillRect b="-43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3C62459-D9E2-426E-9D72-61DB62D56060}"/>
              </a:ext>
            </a:extLst>
          </p:cNvPr>
          <p:cNvPicPr>
            <a:picLocks noChangeAspect="1"/>
          </p:cNvPicPr>
          <p:nvPr/>
        </p:nvPicPr>
        <p:blipFill>
          <a:blip r:embed="rId8"/>
          <a:stretch>
            <a:fillRect/>
          </a:stretch>
        </p:blipFill>
        <p:spPr>
          <a:xfrm>
            <a:off x="456454" y="1929790"/>
            <a:ext cx="243861" cy="280440"/>
          </a:xfrm>
          <a:prstGeom prst="rect">
            <a:avLst/>
          </a:prstGeom>
        </p:spPr>
      </p:pic>
      <p:pic>
        <p:nvPicPr>
          <p:cNvPr id="8" name="图片 7">
            <a:extLst>
              <a:ext uri="{FF2B5EF4-FFF2-40B4-BE49-F238E27FC236}">
                <a16:creationId xmlns:a16="http://schemas.microsoft.com/office/drawing/2014/main" id="{BA0B0AF8-E118-4AA4-A04E-35A4D81EF17A}"/>
              </a:ext>
            </a:extLst>
          </p:cNvPr>
          <p:cNvPicPr>
            <a:picLocks noChangeAspect="1"/>
          </p:cNvPicPr>
          <p:nvPr/>
        </p:nvPicPr>
        <p:blipFill>
          <a:blip r:embed="rId9"/>
          <a:stretch>
            <a:fillRect/>
          </a:stretch>
        </p:blipFill>
        <p:spPr>
          <a:xfrm>
            <a:off x="4340381" y="1697780"/>
            <a:ext cx="707197" cy="341406"/>
          </a:xfrm>
          <a:prstGeom prst="rect">
            <a:avLst/>
          </a:prstGeom>
        </p:spPr>
      </p:pic>
      <p:pic>
        <p:nvPicPr>
          <p:cNvPr id="24" name="图片 23">
            <a:extLst>
              <a:ext uri="{FF2B5EF4-FFF2-40B4-BE49-F238E27FC236}">
                <a16:creationId xmlns:a16="http://schemas.microsoft.com/office/drawing/2014/main" id="{15E021AE-9448-4F02-AB35-D827DB33E096}"/>
              </a:ext>
            </a:extLst>
          </p:cNvPr>
          <p:cNvPicPr>
            <a:picLocks noChangeAspect="1"/>
          </p:cNvPicPr>
          <p:nvPr/>
        </p:nvPicPr>
        <p:blipFill>
          <a:blip r:embed="rId10"/>
          <a:stretch>
            <a:fillRect/>
          </a:stretch>
        </p:blipFill>
        <p:spPr>
          <a:xfrm>
            <a:off x="5825876" y="1691684"/>
            <a:ext cx="707197" cy="347502"/>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11"/>
                <a:stretch>
                  <a:fillRect b="-166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0D0F0DB-8A19-4271-AD74-513C457704DC}"/>
              </a:ext>
            </a:extLst>
          </p:cNvPr>
          <p:cNvPicPr>
            <a:picLocks noChangeAspect="1"/>
          </p:cNvPicPr>
          <p:nvPr/>
        </p:nvPicPr>
        <p:blipFill>
          <a:blip r:embed="rId12"/>
          <a:stretch>
            <a:fillRect/>
          </a:stretch>
        </p:blipFill>
        <p:spPr>
          <a:xfrm>
            <a:off x="397287" y="4065780"/>
            <a:ext cx="341406" cy="310923"/>
          </a:xfrm>
          <a:prstGeom prst="rect">
            <a:avLst/>
          </a:prstGeom>
        </p:spPr>
      </p:pic>
      <p:pic>
        <p:nvPicPr>
          <p:cNvPr id="17" name="图片 16">
            <a:extLst>
              <a:ext uri="{FF2B5EF4-FFF2-40B4-BE49-F238E27FC236}">
                <a16:creationId xmlns:a16="http://schemas.microsoft.com/office/drawing/2014/main" id="{4D223ED5-F87A-4374-9A2C-627B1A7C1665}"/>
              </a:ext>
            </a:extLst>
          </p:cNvPr>
          <p:cNvPicPr>
            <a:picLocks noChangeAspect="1"/>
          </p:cNvPicPr>
          <p:nvPr/>
        </p:nvPicPr>
        <p:blipFill>
          <a:blip r:embed="rId13"/>
          <a:stretch>
            <a:fillRect/>
          </a:stretch>
        </p:blipFill>
        <p:spPr>
          <a:xfrm>
            <a:off x="4193429" y="3555735"/>
            <a:ext cx="896190" cy="317019"/>
          </a:xfrm>
          <a:prstGeom prst="rect">
            <a:avLst/>
          </a:prstGeom>
        </p:spPr>
      </p:pic>
      <p:pic>
        <p:nvPicPr>
          <p:cNvPr id="31" name="图片 30">
            <a:extLst>
              <a:ext uri="{FF2B5EF4-FFF2-40B4-BE49-F238E27FC236}">
                <a16:creationId xmlns:a16="http://schemas.microsoft.com/office/drawing/2014/main" id="{D0A9C893-E47F-4B69-A181-0675FE4B8AD5}"/>
              </a:ext>
            </a:extLst>
          </p:cNvPr>
          <p:cNvPicPr>
            <a:picLocks noChangeAspect="1"/>
          </p:cNvPicPr>
          <p:nvPr/>
        </p:nvPicPr>
        <p:blipFill>
          <a:blip r:embed="rId14"/>
          <a:stretch>
            <a:fillRect/>
          </a:stretch>
        </p:blipFill>
        <p:spPr>
          <a:xfrm>
            <a:off x="6423335" y="2904479"/>
            <a:ext cx="926672" cy="347502"/>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1D9D778-F3C5-4B3A-8D45-F5F524046A18}"/>
                  </a:ext>
                </a:extLst>
              </p:cNvPr>
              <p:cNvSpPr txBox="1"/>
              <p:nvPr/>
            </p:nvSpPr>
            <p:spPr>
              <a:xfrm>
                <a:off x="9376229" y="2935762"/>
                <a:ext cx="2743200" cy="3784369"/>
              </a:xfrm>
              <a:prstGeom prst="rect">
                <a:avLst/>
              </a:prstGeom>
              <a:solidFill>
                <a:schemeClr val="accent5">
                  <a:lumMod val="40000"/>
                  <a:lumOff val="60000"/>
                </a:schemeClr>
              </a:solidFill>
            </p:spPr>
            <p:txBody>
              <a:bodyPr wrap="square">
                <a:spAutoFit/>
              </a:bodyPr>
              <a:lstStyle/>
              <a:p>
                <a:pPr>
                  <a:lnSpc>
                    <a:spcPct val="150000"/>
                  </a:lnSpc>
                </a:pPr>
                <a:r>
                  <a:rPr lang="en-US" altLang="zh-CN" sz="1800" b="1" dirty="0">
                    <a:effectLst/>
                    <a:latin typeface="Times New Roman" panose="02020603050405020304" pitchFamily="18" charset="0"/>
                    <a:ea typeface="宋体" panose="02010600030101010101" pitchFamily="2" charset="-122"/>
                  </a:rPr>
                  <a:t>Interaction-</a:t>
                </a:r>
                <a:r>
                  <a:rPr lang="en-US" altLang="zh-CN" sz="1800" b="1" dirty="0" err="1">
                    <a:effectLst/>
                    <a:latin typeface="Times New Roman" panose="02020603050405020304" pitchFamily="18" charset="0"/>
                    <a:ea typeface="宋体" panose="02010600030101010101" pitchFamily="2" charset="-122"/>
                  </a:rPr>
                  <a:t>AttNET</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STN</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网络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注意力机制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，可以获取</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感兴趣区域内</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的注意力特征向量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针对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不同种智能体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，设计不同大小的截取区域，</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的感兴趣区域</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10×10</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8×8</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4×4</m:t>
                    </m:r>
                  </m:oMath>
                </a14:m>
                <a:r>
                  <a:rPr lang="zh-CN" altLang="en-US" dirty="0"/>
                  <a:t>。</a:t>
                </a:r>
              </a:p>
            </p:txBody>
          </p:sp>
        </mc:Choice>
        <mc:Fallback xmlns="">
          <p:sp>
            <p:nvSpPr>
              <p:cNvPr id="43" name="文本框 42">
                <a:extLst>
                  <a:ext uri="{FF2B5EF4-FFF2-40B4-BE49-F238E27FC236}">
                    <a16:creationId xmlns:a16="http://schemas.microsoft.com/office/drawing/2014/main" id="{51D9D778-F3C5-4B3A-8D45-F5F524046A18}"/>
                  </a:ext>
                </a:extLst>
              </p:cNvPr>
              <p:cNvSpPr txBox="1">
                <a:spLocks noRot="1" noChangeAspect="1" noMove="1" noResize="1" noEditPoints="1" noAdjustHandles="1" noChangeArrowheads="1" noChangeShapeType="1" noTextEdit="1"/>
              </p:cNvSpPr>
              <p:nvPr/>
            </p:nvSpPr>
            <p:spPr>
              <a:xfrm>
                <a:off x="9376229" y="2935762"/>
                <a:ext cx="2743200" cy="3784369"/>
              </a:xfrm>
              <a:prstGeom prst="rect">
                <a:avLst/>
              </a:prstGeom>
              <a:blipFill>
                <a:blip r:embed="rId15"/>
                <a:stretch>
                  <a:fillRect l="-1778" r="-1111" b="-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300" fill="hold"/>
                                        <p:tgtEl>
                                          <p:spTgt spid="35"/>
                                        </p:tgtEl>
                                        <p:attrNameLst>
                                          <p:attrName>ppt_x</p:attrName>
                                        </p:attrNameLst>
                                      </p:cBhvr>
                                      <p:tavLst>
                                        <p:tav tm="0">
                                          <p:val>
                                            <p:strVal val="#ppt_x"/>
                                          </p:val>
                                        </p:tav>
                                        <p:tav tm="100000">
                                          <p:val>
                                            <p:strVal val="#ppt_x"/>
                                          </p:val>
                                        </p:tav>
                                      </p:tavLst>
                                    </p:anim>
                                    <p:anim calcmode="lin" valueType="num">
                                      <p:cBhvr additive="base">
                                        <p:cTn id="28"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anim calcmode="lin" valueType="num">
                                      <p:cBhvr>
                                        <p:cTn id="58" dur="500" fill="hold"/>
                                        <p:tgtEl>
                                          <p:spTgt spid="43"/>
                                        </p:tgtEl>
                                        <p:attrNameLst>
                                          <p:attrName>ppt_x</p:attrName>
                                        </p:attrNameLst>
                                      </p:cBhvr>
                                      <p:tavLst>
                                        <p:tav tm="0">
                                          <p:val>
                                            <p:strVal val="#ppt_x"/>
                                          </p:val>
                                        </p:tav>
                                        <p:tav tm="100000">
                                          <p:val>
                                            <p:strVal val="#ppt_x"/>
                                          </p:val>
                                        </p:tav>
                                      </p:tavLst>
                                    </p:anim>
                                    <p:anim calcmode="lin" valueType="num">
                                      <p:cBhvr>
                                        <p:cTn id="59"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25" grpId="0"/>
      <p:bldP spid="25" grpId="1"/>
      <p:bldP spid="27" grpId="0"/>
      <p:bldP spid="27" grpId="1"/>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网络预测分支架构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a:extLst>
              <a:ext uri="{FF2B5EF4-FFF2-40B4-BE49-F238E27FC236}">
                <a16:creationId xmlns:a16="http://schemas.microsoft.com/office/drawing/2014/main" id="{F8DD66EC-49A8-4CC9-9B42-5AB85B198E82}"/>
              </a:ext>
            </a:extLst>
          </p:cNvPr>
          <p:cNvSpPr>
            <a:spLocks noChangeArrowheads="1"/>
          </p:cNvSpPr>
          <p:nvPr/>
        </p:nvSpPr>
        <p:spPr bwMode="auto">
          <a:xfrm>
            <a:off x="1307805" y="1362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36F0717D-FD0D-4020-A8C1-A59EA55FC409}"/>
              </a:ext>
            </a:extLst>
          </p:cNvPr>
          <p:cNvPicPr>
            <a:picLocks noChangeAspect="1"/>
          </p:cNvPicPr>
          <p:nvPr/>
        </p:nvPicPr>
        <p:blipFill>
          <a:blip r:embed="rId3"/>
          <a:stretch>
            <a:fillRect/>
          </a:stretch>
        </p:blipFill>
        <p:spPr>
          <a:xfrm>
            <a:off x="1562986" y="1762505"/>
            <a:ext cx="9180932" cy="3853877"/>
          </a:xfrm>
          <a:prstGeom prst="rect">
            <a:avLst/>
          </a:prstGeom>
        </p:spPr>
      </p:pic>
    </p:spTree>
    <p:extLst>
      <p:ext uri="{BB962C8B-B14F-4D97-AF65-F5344CB8AC3E}">
        <p14:creationId xmlns:p14="http://schemas.microsoft.com/office/powerpoint/2010/main" val="3566346452"/>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031325"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模型损失函数</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565A5AE-2BCD-4936-BB0C-E85295FD1E83}"/>
                  </a:ext>
                </a:extLst>
              </p:cNvPr>
              <p:cNvSpPr txBox="1"/>
              <p:nvPr/>
            </p:nvSpPr>
            <p:spPr>
              <a:xfrm>
                <a:off x="668081" y="984536"/>
                <a:ext cx="10740653" cy="4962320"/>
              </a:xfrm>
              <a:prstGeom prst="rect">
                <a:avLst/>
              </a:prstGeom>
              <a:noFill/>
            </p:spPr>
            <p:txBody>
              <a:bodyPr wrap="square">
                <a:spAutoFit/>
              </a:bodyPr>
              <a:lstStyle/>
              <a:p>
                <a:pPr>
                  <a:lnSpc>
                    <a:spcPct val="150000"/>
                  </a:lnSpc>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多任务多模概率化轨迹预测模型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损失函数</a:t>
                </a:r>
                <a14:m>
                  <m:oMath xmlns:m="http://schemas.openxmlformats.org/officeDocument/2006/math">
                    <m:r>
                      <a:rPr lang="en-US" altLang="zh-CN" sz="18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𝓛</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由三部分组成，分别是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机动车多模概率化预测模型的损失函数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非机动车多模概率化预测模型的损失函数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行人多模概率化轨迹预测模型的损失函数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ℒ</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𝛽</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𝛾</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qAr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m:t>
                          </m:r>
                          <m:d>
                            <m:dPr>
                              <m:ctrlPr>
                                <a:rPr lang="zh-CN" altLang="zh-CN" i="1">
                                  <a:latin typeface="Cambria Math" panose="02040503050406030204" pitchFamily="18" charset="0"/>
                                </a:rPr>
                              </m:ctrlPr>
                            </m:dPr>
                            <m:e>
                              <m:r>
                                <a:rPr lang="en-US" altLang="zh-CN" i="1">
                                  <a:latin typeface="Cambria Math" panose="02040503050406030204" pitchFamily="18" charset="0"/>
                                </a:rPr>
                                <m:t>𝐾</m:t>
                              </m:r>
                              <m:r>
                                <a:rPr lang="en-US" altLang="zh-CN" i="1">
                                  <a:latin typeface="Cambria Math" panose="02040503050406030204" pitchFamily="18" charset="0"/>
                                </a:rPr>
                                <m:t>−1</m:t>
                              </m:r>
                            </m:e>
                          </m:d>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supHide m:val="on"/>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up/>
                            <m:e>
                              <m:r>
                                <m:rPr>
                                  <m:sty m:val="p"/>
                                </m:rPr>
                                <a:rPr lang="en-US" altLang="zh-CN">
                                  <a:latin typeface="Cambria Math" panose="02040503050406030204" pitchFamily="18" charset="0"/>
                                </a:rPr>
                                <m:t>max</m:t>
                              </m:r>
                              <m:r>
                                <a:rPr lang="en-US" altLang="zh-CN" i="1" smtClean="0">
                                  <a:latin typeface="Cambria Math" panose="02040503050406030204" pitchFamily="18" charset="0"/>
                                </a:rPr>
                                <m:t> </m:t>
                              </m:r>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𝜀</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Sub>
                              <m:r>
                                <a:rPr lang="en-US" altLang="zh-CN" i="1">
                                  <a:latin typeface="Cambria Math" panose="02040503050406030204" pitchFamily="18" charset="0"/>
                                </a:rPr>
                                <m:t>)</m:t>
                              </m:r>
                            </m:e>
                          </m:nary>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𝛿</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𝑀𝑇</m:t>
                          </m:r>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𝑟𝑒𝑔</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m:t>
                                      </m:r>
                                    </m:sup>
                                  </m:sSubSup>
                                </m:e>
                              </m:d>
                            </m:e>
                          </m:nary>
                        </m:e>
                      </m:nary>
                    </m:oMath>
                  </m:oMathPara>
                </a14:m>
                <a:endParaRPr lang="zh-CN" altLang="en-US" b="1" dirty="0"/>
              </a:p>
            </p:txBody>
          </p:sp>
        </mc:Choice>
        <mc:Fallback xmlns="">
          <p:sp>
            <p:nvSpPr>
              <p:cNvPr id="16" name="文本框 15">
                <a:extLst>
                  <a:ext uri="{FF2B5EF4-FFF2-40B4-BE49-F238E27FC236}">
                    <a16:creationId xmlns:a16="http://schemas.microsoft.com/office/drawing/2014/main" id="{4565A5AE-2BCD-4936-BB0C-E85295FD1E83}"/>
                  </a:ext>
                </a:extLst>
              </p:cNvPr>
              <p:cNvSpPr txBox="1">
                <a:spLocks noRot="1" noChangeAspect="1" noMove="1" noResize="1" noEditPoints="1" noAdjustHandles="1" noChangeArrowheads="1" noChangeShapeType="1" noTextEdit="1"/>
              </p:cNvSpPr>
              <p:nvPr/>
            </p:nvSpPr>
            <p:spPr>
              <a:xfrm>
                <a:off x="668081" y="984536"/>
                <a:ext cx="10740653" cy="4962320"/>
              </a:xfrm>
              <a:prstGeom prst="rect">
                <a:avLst/>
              </a:prstGeom>
              <a:blipFill>
                <a:blip r:embed="rId3"/>
                <a:stretch>
                  <a:fillRect l="-6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8382680"/>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数据集及评价指标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CD945D1B-CBF2-4381-B3AF-C39511932273}"/>
              </a:ext>
            </a:extLst>
          </p:cNvPr>
          <p:cNvSpPr txBox="1"/>
          <p:nvPr/>
        </p:nvSpPr>
        <p:spPr>
          <a:xfrm>
            <a:off x="743656" y="926507"/>
            <a:ext cx="8676789" cy="1183657"/>
          </a:xfrm>
          <a:prstGeom prst="rect">
            <a:avLst/>
          </a:prstGeom>
          <a:noFill/>
        </p:spPr>
        <p:txBody>
          <a:bodyPr wrap="square">
            <a:spAutoFit/>
          </a:bodyPr>
          <a:lstStyle/>
          <a:p>
            <a:pPr marL="342900" indent="-342900">
              <a:buAutoNum type="arabicPeriod"/>
            </a:pPr>
            <a:r>
              <a:rPr lang="zh-CN" altLang="en-US" sz="2000" b="1" dirty="0">
                <a:effectLst/>
                <a:latin typeface="Times New Roman" panose="02020603050405020304" pitchFamily="18" charset="0"/>
                <a:ea typeface="宋体" panose="02010600030101010101" pitchFamily="2" charset="-122"/>
              </a:rPr>
              <a:t>改进的</a:t>
            </a:r>
            <a:r>
              <a:rPr lang="en-US" altLang="zh-CN" sz="2000" b="1" dirty="0">
                <a:effectLst/>
                <a:latin typeface="Times New Roman" panose="02020603050405020304" pitchFamily="18" charset="0"/>
                <a:ea typeface="宋体" panose="02010600030101010101" pitchFamily="2" charset="-122"/>
              </a:rPr>
              <a:t>Baidu-Apollo</a:t>
            </a:r>
            <a:r>
              <a:rPr lang="zh-CN" altLang="en-US" sz="2000" b="1" dirty="0">
                <a:effectLst/>
                <a:latin typeface="Times New Roman" panose="02020603050405020304" pitchFamily="18" charset="0"/>
                <a:ea typeface="宋体" panose="02010600030101010101" pitchFamily="2" charset="-122"/>
              </a:rPr>
              <a:t>预测数据集</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测试轨迹数量为：机动车的轨迹数量为</a:t>
            </a:r>
            <a:r>
              <a:rPr lang="en-US" altLang="zh-CN" sz="1800" dirty="0">
                <a:effectLst/>
                <a:latin typeface="Times New Roman" panose="02020603050405020304" pitchFamily="18" charset="0"/>
                <a:ea typeface="宋体" panose="02010600030101010101" pitchFamily="2" charset="-122"/>
              </a:rPr>
              <a:t>32487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条，非机动车轨迹</a:t>
            </a:r>
            <a:r>
              <a:rPr lang="en-US" altLang="zh-CN" sz="1800" dirty="0">
                <a:effectLst/>
                <a:latin typeface="Times New Roman" panose="02020603050405020304" pitchFamily="18" charset="0"/>
                <a:ea typeface="宋体" panose="02010600030101010101" pitchFamily="2" charset="-122"/>
              </a:rPr>
              <a:t>29589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条，行人轨迹</a:t>
            </a:r>
            <a:r>
              <a:rPr lang="en-US" altLang="zh-CN" sz="1800" dirty="0">
                <a:effectLst/>
                <a:latin typeface="Times New Roman" panose="02020603050405020304" pitchFamily="18" charset="0"/>
                <a:ea typeface="宋体" panose="02010600030101010101" pitchFamily="2" charset="-122"/>
              </a:rPr>
              <a:t>10493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22" name="文本框 21">
            <a:extLst>
              <a:ext uri="{FF2B5EF4-FFF2-40B4-BE49-F238E27FC236}">
                <a16:creationId xmlns:a16="http://schemas.microsoft.com/office/drawing/2014/main" id="{A442AD5F-0E46-4A6A-9C25-4C148BB769E3}"/>
              </a:ext>
            </a:extLst>
          </p:cNvPr>
          <p:cNvSpPr txBox="1"/>
          <p:nvPr/>
        </p:nvSpPr>
        <p:spPr>
          <a:xfrm>
            <a:off x="743656" y="4203053"/>
            <a:ext cx="8454773" cy="1337546"/>
          </a:xfrm>
          <a:prstGeom prst="rect">
            <a:avLst/>
          </a:prstGeom>
          <a:noFill/>
        </p:spPr>
        <p:txBody>
          <a:bodyPr wrap="square">
            <a:spAutoFit/>
          </a:bodyPr>
          <a:lstStyle/>
          <a:p>
            <a:pPr>
              <a:lnSpc>
                <a:spcPct val="150000"/>
              </a:lnSpc>
            </a:pP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2. </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公开数据集</a:t>
            </a:r>
            <a:r>
              <a:rPr lang="en-US" altLang="zh-CN" sz="2000" b="1" dirty="0">
                <a:effectLst/>
                <a:latin typeface="Times New Roman" panose="02020603050405020304" pitchFamily="18" charset="0"/>
                <a:ea typeface="宋体" panose="02010600030101010101" pitchFamily="2" charset="-122"/>
              </a:rPr>
              <a:t>ETH</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rPr>
              <a:t>UCY</a:t>
            </a:r>
            <a:r>
              <a:rPr lang="zh-CN" altLang="en-US" sz="2000" b="1" dirty="0">
                <a:effectLst/>
                <a:latin typeface="Times New Roman" panose="02020603050405020304" pitchFamily="18" charset="0"/>
                <a:ea typeface="宋体" panose="02010600030101010101" pitchFamily="2" charset="-122"/>
              </a:rPr>
              <a:t>（评测行人模型）</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数据集包含各种类型的社会交互场景下行人的轨迹坐标，其中包含行人交互、避免碰撞和行人结伴的轨迹坐标，以</a:t>
            </a:r>
            <a:r>
              <a:rPr lang="en-US" altLang="zh-CN" sz="1800" dirty="0">
                <a:effectLst/>
                <a:latin typeface="Times New Roman" panose="02020603050405020304" pitchFamily="18" charset="0"/>
                <a:ea typeface="宋体" panose="02010600030101010101" pitchFamily="2" charset="-122"/>
              </a:rPr>
              <a:t>2.5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帧</a:t>
            </a:r>
            <a:r>
              <a:rPr lang="en-US" altLang="zh-CN" sz="1800" dirty="0">
                <a:effectLst/>
                <a:latin typeface="Times New Roman" panose="02020603050405020304" pitchFamily="18" charset="0"/>
                <a:ea typeface="宋体" panose="02010600030101010101" pitchFamily="2" charset="-122"/>
              </a:rPr>
              <a:t>/s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的速度进行手动采样标记。</a:t>
            </a:r>
            <a:endParaRPr lang="zh-CN" altLang="en-US" dirty="0"/>
          </a:p>
        </p:txBody>
      </p:sp>
      <p:graphicFrame>
        <p:nvGraphicFramePr>
          <p:cNvPr id="6" name="表格 5">
            <a:extLst>
              <a:ext uri="{FF2B5EF4-FFF2-40B4-BE49-F238E27FC236}">
                <a16:creationId xmlns:a16="http://schemas.microsoft.com/office/drawing/2014/main" id="{52176FED-C9E1-4758-97F0-518C08F9CC0C}"/>
              </a:ext>
            </a:extLst>
          </p:cNvPr>
          <p:cNvGraphicFramePr>
            <a:graphicFrameLocks noGrp="1"/>
          </p:cNvGraphicFramePr>
          <p:nvPr>
            <p:extLst>
              <p:ext uri="{D42A27DB-BD31-4B8C-83A1-F6EECF244321}">
                <p14:modId xmlns:p14="http://schemas.microsoft.com/office/powerpoint/2010/main" val="4022467415"/>
              </p:ext>
            </p:extLst>
          </p:nvPr>
        </p:nvGraphicFramePr>
        <p:xfrm>
          <a:off x="1322369" y="2077917"/>
          <a:ext cx="7519362" cy="1380772"/>
        </p:xfrm>
        <a:graphic>
          <a:graphicData uri="http://schemas.openxmlformats.org/drawingml/2006/table">
            <a:tbl>
              <a:tblPr firstRow="1" firstCol="1" bandRow="1">
                <a:tableStyleId>{5C22544A-7EE6-4342-B048-85BDC9FD1C3A}</a:tableStyleId>
              </a:tblPr>
              <a:tblGrid>
                <a:gridCol w="1211729">
                  <a:extLst>
                    <a:ext uri="{9D8B030D-6E8A-4147-A177-3AD203B41FA5}">
                      <a16:colId xmlns:a16="http://schemas.microsoft.com/office/drawing/2014/main" val="554368708"/>
                    </a:ext>
                  </a:extLst>
                </a:gridCol>
                <a:gridCol w="1332072">
                  <a:extLst>
                    <a:ext uri="{9D8B030D-6E8A-4147-A177-3AD203B41FA5}">
                      <a16:colId xmlns:a16="http://schemas.microsoft.com/office/drawing/2014/main" val="2532659602"/>
                    </a:ext>
                  </a:extLst>
                </a:gridCol>
                <a:gridCol w="1393489">
                  <a:extLst>
                    <a:ext uri="{9D8B030D-6E8A-4147-A177-3AD203B41FA5}">
                      <a16:colId xmlns:a16="http://schemas.microsoft.com/office/drawing/2014/main" val="2053576764"/>
                    </a:ext>
                  </a:extLst>
                </a:gridCol>
                <a:gridCol w="1296384">
                  <a:extLst>
                    <a:ext uri="{9D8B030D-6E8A-4147-A177-3AD203B41FA5}">
                      <a16:colId xmlns:a16="http://schemas.microsoft.com/office/drawing/2014/main" val="76984293"/>
                    </a:ext>
                  </a:extLst>
                </a:gridCol>
                <a:gridCol w="1192641">
                  <a:extLst>
                    <a:ext uri="{9D8B030D-6E8A-4147-A177-3AD203B41FA5}">
                      <a16:colId xmlns:a16="http://schemas.microsoft.com/office/drawing/2014/main" val="2236882639"/>
                    </a:ext>
                  </a:extLst>
                </a:gridCol>
                <a:gridCol w="1093047">
                  <a:extLst>
                    <a:ext uri="{9D8B030D-6E8A-4147-A177-3AD203B41FA5}">
                      <a16:colId xmlns:a16="http://schemas.microsoft.com/office/drawing/2014/main" val="1258649593"/>
                    </a:ext>
                  </a:extLst>
                </a:gridCol>
              </a:tblGrid>
              <a:tr h="338464">
                <a:tc>
                  <a:txBody>
                    <a:bodyPr/>
                    <a:lstStyle/>
                    <a:p>
                      <a:pPr indent="127000" algn="ctr">
                        <a:lnSpc>
                          <a:spcPct val="125000"/>
                        </a:lnSpc>
                      </a:pPr>
                      <a:r>
                        <a:rPr lang="zh-CN" sz="1050">
                          <a:effectLst/>
                        </a:rPr>
                        <a:t>轨迹类型</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未识别类型</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直行</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dirty="0">
                          <a:effectLst/>
                        </a:rPr>
                        <a:t>左转</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右转</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050">
                          <a:effectLst/>
                        </a:rPr>
                        <a:t>总计</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8985262"/>
                  </a:ext>
                </a:extLst>
              </a:tr>
              <a:tr h="347436">
                <a:tc>
                  <a:txBody>
                    <a:bodyPr/>
                    <a:lstStyle/>
                    <a:p>
                      <a:pPr indent="127000" algn="ctr">
                        <a:lnSpc>
                          <a:spcPct val="125000"/>
                        </a:lnSpc>
                      </a:pPr>
                      <a:r>
                        <a:rPr lang="zh-CN" sz="1050">
                          <a:effectLst/>
                        </a:rPr>
                        <a:t>机动车</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8628</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17740</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3837</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2282</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32487</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149102"/>
                  </a:ext>
                </a:extLst>
              </a:tr>
              <a:tr h="347436">
                <a:tc>
                  <a:txBody>
                    <a:bodyPr/>
                    <a:lstStyle/>
                    <a:p>
                      <a:pPr indent="127000" algn="ctr">
                        <a:lnSpc>
                          <a:spcPct val="125000"/>
                        </a:lnSpc>
                      </a:pPr>
                      <a:r>
                        <a:rPr lang="zh-CN" sz="1050">
                          <a:effectLst/>
                        </a:rPr>
                        <a:t>非机动车</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14983</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11146</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2042</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1418</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29589</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0820070"/>
                  </a:ext>
                </a:extLst>
              </a:tr>
              <a:tr h="347436">
                <a:tc>
                  <a:txBody>
                    <a:bodyPr/>
                    <a:lstStyle/>
                    <a:p>
                      <a:pPr indent="127000" algn="ctr">
                        <a:lnSpc>
                          <a:spcPct val="125000"/>
                        </a:lnSpc>
                      </a:pPr>
                      <a:r>
                        <a:rPr lang="zh-CN" sz="1050">
                          <a:effectLst/>
                        </a:rPr>
                        <a:t>行人</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10149</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a:effectLst/>
                          <a:latin typeface="Times New Roman" panose="02020603050405020304" pitchFamily="18" charset="0"/>
                          <a:cs typeface="Times New Roman" panose="02020603050405020304" pitchFamily="18" charset="0"/>
                        </a:rPr>
                        <a:t>255</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59</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30</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050" dirty="0">
                          <a:effectLst/>
                          <a:latin typeface="Times New Roman" panose="02020603050405020304" pitchFamily="18" charset="0"/>
                          <a:cs typeface="Times New Roman" panose="02020603050405020304" pitchFamily="18" charset="0"/>
                        </a:rPr>
                        <a:t>10493</a:t>
                      </a:r>
                      <a:endParaRPr lang="zh-CN" sz="1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3790530"/>
                  </a:ext>
                </a:extLst>
              </a:tr>
            </a:tbl>
          </a:graphicData>
        </a:graphic>
      </p:graphicFrame>
      <p:pic>
        <p:nvPicPr>
          <p:cNvPr id="26" name="图片 25">
            <a:extLst>
              <a:ext uri="{FF2B5EF4-FFF2-40B4-BE49-F238E27FC236}">
                <a16:creationId xmlns:a16="http://schemas.microsoft.com/office/drawing/2014/main" id="{2A2B263A-3D91-44FB-8641-51B85762A7F4}"/>
              </a:ext>
            </a:extLst>
          </p:cNvPr>
          <p:cNvPicPr/>
          <p:nvPr/>
        </p:nvPicPr>
        <p:blipFill rotWithShape="1">
          <a:blip r:embed="rId3" cstate="print">
            <a:extLst>
              <a:ext uri="{28A0092B-C50C-407E-A947-70E740481C1C}">
                <a14:useLocalDpi xmlns:a14="http://schemas.microsoft.com/office/drawing/2010/main" val="0"/>
              </a:ext>
            </a:extLst>
          </a:blip>
          <a:srcRect l="23650" r="22272"/>
          <a:stretch/>
        </p:blipFill>
        <p:spPr bwMode="auto">
          <a:xfrm>
            <a:off x="9899785" y="4801234"/>
            <a:ext cx="2027899" cy="2056766"/>
          </a:xfrm>
          <a:prstGeom prst="rect">
            <a:avLst/>
          </a:prstGeom>
          <a:noFill/>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8E403669-454A-48AE-B917-AE8BA447DC69}"/>
              </a:ext>
            </a:extLst>
          </p:cNvPr>
          <p:cNvPicPr/>
          <p:nvPr/>
        </p:nvPicPr>
        <p:blipFill rotWithShape="1">
          <a:blip r:embed="rId4" cstate="print">
            <a:extLst>
              <a:ext uri="{28A0092B-C50C-407E-A947-70E740481C1C}">
                <a14:useLocalDpi xmlns:a14="http://schemas.microsoft.com/office/drawing/2010/main" val="0"/>
              </a:ext>
            </a:extLst>
          </a:blip>
          <a:srcRect l="23494" r="22554"/>
          <a:stretch/>
        </p:blipFill>
        <p:spPr bwMode="auto">
          <a:xfrm>
            <a:off x="9815868" y="2921492"/>
            <a:ext cx="2107526" cy="1879741"/>
          </a:xfrm>
          <a:prstGeom prst="rect">
            <a:avLst/>
          </a:prstGeom>
          <a:noFill/>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5A5F9384-AF09-4437-876C-B8D36722BB16}"/>
              </a:ext>
            </a:extLst>
          </p:cNvPr>
          <p:cNvPicPr/>
          <p:nvPr/>
        </p:nvPicPr>
        <p:blipFill rotWithShape="1">
          <a:blip r:embed="rId5">
            <a:extLst>
              <a:ext uri="{28A0092B-C50C-407E-A947-70E740481C1C}">
                <a14:useLocalDpi xmlns:a14="http://schemas.microsoft.com/office/drawing/2010/main" val="0"/>
              </a:ext>
            </a:extLst>
          </a:blip>
          <a:srcRect l="25215" r="26967"/>
          <a:stretch/>
        </p:blipFill>
        <p:spPr bwMode="auto">
          <a:xfrm>
            <a:off x="9777142" y="757783"/>
            <a:ext cx="2027900" cy="21637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8323783"/>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36447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6470089-5A23-4FD6-8F9B-09EE63446838}"/>
                  </a:ext>
                </a:extLst>
              </p:cNvPr>
              <p:cNvSpPr txBox="1"/>
              <p:nvPr/>
            </p:nvSpPr>
            <p:spPr>
              <a:xfrm>
                <a:off x="99367" y="832212"/>
                <a:ext cx="12092633" cy="6036396"/>
              </a:xfrm>
              <a:prstGeom prst="rect">
                <a:avLst/>
              </a:prstGeom>
              <a:noFill/>
            </p:spPr>
            <p:txBody>
              <a:bodyPr wrap="square">
                <a:spAutoFit/>
              </a:bodyPr>
              <a:lstStyle/>
              <a:p>
                <a:pPr lvl="0" algn="just">
                  <a:lnSpc>
                    <a:spcPct val="150000"/>
                  </a:lnSpc>
                  <a:buFont typeface="+mj-lt"/>
                  <a:buAutoNum type="arabicParenR"/>
                </a:pPr>
                <a:r>
                  <a:rPr lang="zh-CN" altLang="zh-CN" sz="1800" b="1" dirty="0">
                    <a:effectLst/>
                    <a:latin typeface="Times New Roman" panose="02020603050405020304" pitchFamily="18" charset="0"/>
                    <a:ea typeface="宋体" panose="02010600030101010101" pitchFamily="2" charset="-122"/>
                  </a:rPr>
                  <a:t>平均位移误差</a:t>
                </a:r>
                <a:r>
                  <a:rPr lang="en-US" altLang="zh-CN" sz="1800" dirty="0">
                    <a:effectLst/>
                    <a:latin typeface="Times New Roman" panose="02020603050405020304" pitchFamily="18" charset="0"/>
                    <a:ea typeface="宋体" panose="02010600030101010101" pitchFamily="2" charset="-122"/>
                  </a:rPr>
                  <a:t>(Average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ADE)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平均位移误差定义为每个时间步长中实际轨迹与预测轨迹序列之间的欧氏距离</a:t>
                </a:r>
                <a:r>
                  <a:rPr lang="en-US" altLang="zh-CN" sz="1800" dirty="0">
                    <a:effectLst/>
                    <a:latin typeface="Times New Roman" panose="02020603050405020304" pitchFamily="18" charset="0"/>
                    <a:ea typeface="宋体" panose="02010600030101010101" pitchFamily="2" charset="-122"/>
                  </a:rPr>
                  <a:t>(Euclidean Distance)</a:t>
                </a:r>
                <a:r>
                  <a:rPr lang="zh-CN" altLang="zh-CN" sz="1800" dirty="0">
                    <a:effectLst/>
                    <a:latin typeface="Times New Roman" panose="02020603050405020304" pitchFamily="18" charset="0"/>
                    <a:ea typeface="宋体" panose="02010600030101010101" pitchFamily="2" charset="-122"/>
                  </a:rPr>
                  <a:t>；</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𝑚𝑖𝑛𝐴𝐷𝐸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𝑡</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𝑇</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最终位移误差</a:t>
                </a:r>
                <a:r>
                  <a:rPr lang="en-US" altLang="zh-CN" sz="1800" dirty="0">
                    <a:effectLst/>
                    <a:latin typeface="Times New Roman" panose="02020603050405020304" pitchFamily="18" charset="0"/>
                    <a:ea typeface="宋体" panose="02010600030101010101" pitchFamily="2" charset="-122"/>
                  </a:rPr>
                  <a:t>(Final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FDE)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最终位移误差定义为实际轨迹与最终位置预测轨迹序列之间的欧氏距离。</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𝑚𝑖𝑛𝐹𝐷𝐸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p>
              <a:p>
                <a:pPr>
                  <a:lnSpc>
                    <a:spcPct val="150000"/>
                  </a:lnSpc>
                </a:pP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召回率</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Recall</a:t>
                </a:r>
                <a:r>
                  <a:rPr lang="zh-CN" altLang="zh-CN" sz="1800" dirty="0">
                    <a:effectLst/>
                    <a:latin typeface="Times New Roman" panose="02020603050405020304" pitchFamily="18" charset="0"/>
                    <a:ea typeface="宋体" panose="02010600030101010101" pitchFamily="2" charset="-122"/>
                  </a:rPr>
                  <a:t>）</a:t>
                </a:r>
              </a:p>
              <a:p>
                <a:pPr algn="just">
                  <a:lnSpc>
                    <a:spcPct val="150000"/>
                  </a:lnSpc>
                </a:pPr>
                <a:r>
                  <a:rPr lang="zh-CN" altLang="zh-CN" sz="1800" dirty="0">
                    <a:effectLst/>
                    <a:latin typeface="Times New Roman" panose="02020603050405020304" pitchFamily="18" charset="0"/>
                    <a:ea typeface="宋体" panose="02010600030101010101" pitchFamily="2" charset="-122"/>
                  </a:rPr>
                  <a:t>召回率用来衡量预测轨迹的稳定性，即在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rPr>
                  <a:t>时刻预测点与真实点的差值分别小于（</a:t>
                </a:r>
                <a:r>
                  <a:rPr lang="en-US" altLang="zh-CN" sz="1800" b="1" dirty="0">
                    <a:solidFill>
                      <a:srgbClr val="FF0000"/>
                    </a:solidFill>
                    <a:effectLst/>
                    <a:latin typeface="Times New Roman" panose="02020603050405020304" pitchFamily="18" charset="0"/>
                    <a:ea typeface="宋体" panose="02010600030101010101" pitchFamily="2" charset="-122"/>
                  </a:rPr>
                  <a:t>1.5m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1m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0.85m</a:t>
                </a:r>
                <a:r>
                  <a:rPr lang="zh-CN" altLang="zh-CN" sz="1800" dirty="0">
                    <a:effectLst/>
                    <a:latin typeface="Times New Roman" panose="02020603050405020304" pitchFamily="18" charset="0"/>
                    <a:ea typeface="宋体" panose="02010600030101010101" pitchFamily="2" charset="-122"/>
                  </a:rPr>
                  <a:t>）。</a:t>
                </a:r>
              </a:p>
              <a:p>
                <a:pPr/>
                <a14:m>
                  <m:oMathPara xmlns:m="http://schemas.openxmlformats.org/officeDocument/2006/math">
                    <m:oMathParaPr>
                      <m:jc m:val="center"/>
                    </m:oMathParaPr>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𝑅𝑒𝑐𝑎𝑙𝑙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F6470089-5A23-4FD6-8F9B-09EE63446838}"/>
                  </a:ext>
                </a:extLst>
              </p:cNvPr>
              <p:cNvSpPr txBox="1">
                <a:spLocks noRot="1" noChangeAspect="1" noMove="1" noResize="1" noEditPoints="1" noAdjustHandles="1" noChangeArrowheads="1" noChangeShapeType="1" noTextEdit="1"/>
              </p:cNvSpPr>
              <p:nvPr/>
            </p:nvSpPr>
            <p:spPr>
              <a:xfrm>
                <a:off x="99367" y="832212"/>
                <a:ext cx="12092633" cy="6036396"/>
              </a:xfrm>
              <a:prstGeom prst="rect">
                <a:avLst/>
              </a:prstGeom>
              <a:blipFill>
                <a:blip r:embed="rId3"/>
                <a:stretch>
                  <a:fillRect l="-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机动车与非机动车预测结果定量分析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027B29F9-5BE2-497F-ADE0-4763AD3011B4}"/>
              </a:ext>
            </a:extLst>
          </p:cNvPr>
          <p:cNvSpPr txBox="1"/>
          <p:nvPr/>
        </p:nvSpPr>
        <p:spPr>
          <a:xfrm>
            <a:off x="548731" y="785878"/>
            <a:ext cx="9988133" cy="1442061"/>
          </a:xfrm>
          <a:prstGeom prst="rect">
            <a:avLst/>
          </a:prstGeom>
          <a:noFill/>
        </p:spPr>
        <p:txBody>
          <a:bodyPr wrap="square">
            <a:spAutoFit/>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机动车与非机动车的轨迹预测方法与三种基线模型</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进行比较：</a:t>
            </a: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•无迹卡尔曼滤波（</a:t>
            </a:r>
            <a:r>
              <a:rPr lang="en-US" altLang="zh-CN" sz="1800" dirty="0">
                <a:effectLst/>
                <a:latin typeface="Times New Roman" panose="02020603050405020304" pitchFamily="18" charset="0"/>
                <a:ea typeface="宋体" panose="02010600030101010101" pitchFamily="2" charset="-122"/>
              </a:rPr>
              <a:t>Unscented Kalman Filter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），按照时间的先后顺序向前传播估计状态</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•单一轨迹预测模型（</a:t>
            </a:r>
            <a:r>
              <a:rPr lang="en-US" altLang="zh-CN" sz="1800" dirty="0">
                <a:effectLst/>
                <a:latin typeface="Times New Roman" panose="02020603050405020304" pitchFamily="18" charset="0"/>
                <a:ea typeface="宋体" panose="02010600030101010101" pitchFamily="2" charset="-122"/>
              </a:rPr>
              <a:t>Single Trajectory Prediction</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p>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，轨迹空间上的高斯混合模型。</a:t>
            </a:r>
          </a:p>
        </p:txBody>
      </p:sp>
      <p:graphicFrame>
        <p:nvGraphicFramePr>
          <p:cNvPr id="4" name="表格 3">
            <a:extLst>
              <a:ext uri="{FF2B5EF4-FFF2-40B4-BE49-F238E27FC236}">
                <a16:creationId xmlns:a16="http://schemas.microsoft.com/office/drawing/2014/main" id="{ED55BF86-ED09-4490-9C73-F57F4D5E28F8}"/>
              </a:ext>
            </a:extLst>
          </p:cNvPr>
          <p:cNvGraphicFramePr>
            <a:graphicFrameLocks noGrp="1"/>
          </p:cNvGraphicFramePr>
          <p:nvPr>
            <p:extLst>
              <p:ext uri="{D42A27DB-BD31-4B8C-83A1-F6EECF244321}">
                <p14:modId xmlns:p14="http://schemas.microsoft.com/office/powerpoint/2010/main" val="412410482"/>
              </p:ext>
            </p:extLst>
          </p:nvPr>
        </p:nvGraphicFramePr>
        <p:xfrm>
          <a:off x="548731" y="2332971"/>
          <a:ext cx="11232145" cy="4214186"/>
        </p:xfrm>
        <a:graphic>
          <a:graphicData uri="http://schemas.openxmlformats.org/drawingml/2006/table">
            <a:tbl>
              <a:tblPr firstRow="1" firstCol="1" bandRow="1">
                <a:tableStyleId>{5C22544A-7EE6-4342-B048-85BDC9FD1C3A}</a:tableStyleId>
              </a:tblPr>
              <a:tblGrid>
                <a:gridCol w="1089517">
                  <a:extLst>
                    <a:ext uri="{9D8B030D-6E8A-4147-A177-3AD203B41FA5}">
                      <a16:colId xmlns:a16="http://schemas.microsoft.com/office/drawing/2014/main" val="1867374637"/>
                    </a:ext>
                  </a:extLst>
                </a:gridCol>
                <a:gridCol w="871615">
                  <a:extLst>
                    <a:ext uri="{9D8B030D-6E8A-4147-A177-3AD203B41FA5}">
                      <a16:colId xmlns:a16="http://schemas.microsoft.com/office/drawing/2014/main" val="1722980379"/>
                    </a:ext>
                  </a:extLst>
                </a:gridCol>
                <a:gridCol w="873861">
                  <a:extLst>
                    <a:ext uri="{9D8B030D-6E8A-4147-A177-3AD203B41FA5}">
                      <a16:colId xmlns:a16="http://schemas.microsoft.com/office/drawing/2014/main" val="1987853615"/>
                    </a:ext>
                  </a:extLst>
                </a:gridCol>
                <a:gridCol w="873861">
                  <a:extLst>
                    <a:ext uri="{9D8B030D-6E8A-4147-A177-3AD203B41FA5}">
                      <a16:colId xmlns:a16="http://schemas.microsoft.com/office/drawing/2014/main" val="4012262288"/>
                    </a:ext>
                  </a:extLst>
                </a:gridCol>
                <a:gridCol w="871615">
                  <a:extLst>
                    <a:ext uri="{9D8B030D-6E8A-4147-A177-3AD203B41FA5}">
                      <a16:colId xmlns:a16="http://schemas.microsoft.com/office/drawing/2014/main" val="1018535375"/>
                    </a:ext>
                  </a:extLst>
                </a:gridCol>
                <a:gridCol w="873861">
                  <a:extLst>
                    <a:ext uri="{9D8B030D-6E8A-4147-A177-3AD203B41FA5}">
                      <a16:colId xmlns:a16="http://schemas.microsoft.com/office/drawing/2014/main" val="2641484464"/>
                    </a:ext>
                  </a:extLst>
                </a:gridCol>
                <a:gridCol w="873861">
                  <a:extLst>
                    <a:ext uri="{9D8B030D-6E8A-4147-A177-3AD203B41FA5}">
                      <a16:colId xmlns:a16="http://schemas.microsoft.com/office/drawing/2014/main" val="613860930"/>
                    </a:ext>
                  </a:extLst>
                </a:gridCol>
                <a:gridCol w="871615">
                  <a:extLst>
                    <a:ext uri="{9D8B030D-6E8A-4147-A177-3AD203B41FA5}">
                      <a16:colId xmlns:a16="http://schemas.microsoft.com/office/drawing/2014/main" val="2067596754"/>
                    </a:ext>
                  </a:extLst>
                </a:gridCol>
                <a:gridCol w="873861">
                  <a:extLst>
                    <a:ext uri="{9D8B030D-6E8A-4147-A177-3AD203B41FA5}">
                      <a16:colId xmlns:a16="http://schemas.microsoft.com/office/drawing/2014/main" val="2653995065"/>
                    </a:ext>
                  </a:extLst>
                </a:gridCol>
                <a:gridCol w="873861">
                  <a:extLst>
                    <a:ext uri="{9D8B030D-6E8A-4147-A177-3AD203B41FA5}">
                      <a16:colId xmlns:a16="http://schemas.microsoft.com/office/drawing/2014/main" val="2794058045"/>
                    </a:ext>
                  </a:extLst>
                </a:gridCol>
                <a:gridCol w="2284617">
                  <a:extLst>
                    <a:ext uri="{9D8B030D-6E8A-4147-A177-3AD203B41FA5}">
                      <a16:colId xmlns:a16="http://schemas.microsoft.com/office/drawing/2014/main" val="1336936437"/>
                    </a:ext>
                  </a:extLst>
                </a:gridCol>
              </a:tblGrid>
              <a:tr h="241319">
                <a:tc>
                  <a:txBody>
                    <a:bodyPr/>
                    <a:lstStyle/>
                    <a:p>
                      <a:pPr indent="127000" algn="ctr">
                        <a:lnSpc>
                          <a:spcPct val="125000"/>
                        </a:lnSpc>
                      </a:pPr>
                      <a:r>
                        <a:rPr lang="en-US" sz="100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单一任务的轨迹预测模型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4236615"/>
                  </a:ext>
                </a:extLst>
              </a:tr>
              <a:tr h="241319">
                <a:tc rowSpan="2">
                  <a:txBody>
                    <a:bodyPr/>
                    <a:lstStyle/>
                    <a:p>
                      <a:pPr indent="127000" algn="just">
                        <a:lnSpc>
                          <a:spcPct val="125000"/>
                        </a:lnSpc>
                      </a:pPr>
                      <a:r>
                        <a:rPr lang="zh-CN" sz="16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MinFDE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9951148"/>
                  </a:ext>
                </a:extLst>
              </a:tr>
              <a:tr h="241319">
                <a:tc vMerge="1">
                  <a:txBody>
                    <a:bodyPr/>
                    <a:lstStyle/>
                    <a:p>
                      <a:endParaRPr lang="zh-CN" altLang="en-US"/>
                    </a:p>
                  </a:txBody>
                  <a:tcPr/>
                </a:tc>
                <a:tc>
                  <a:txBody>
                    <a:bodyPr/>
                    <a:lstStyle/>
                    <a:p>
                      <a:pPr indent="127000" algn="ctr">
                        <a:lnSpc>
                          <a:spcPct val="125000"/>
                        </a:lnSpc>
                      </a:pPr>
                      <a:r>
                        <a:rPr lang="en-US" sz="1400">
                          <a:effectLst/>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558002162"/>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511453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1.54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592177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2.76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938212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3.66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2010508"/>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745338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1.04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3049161"/>
                  </a:ext>
                </a:extLst>
              </a:tr>
              <a:tr h="241319">
                <a:tc rowSpan="2">
                  <a:txBody>
                    <a:bodyPr/>
                    <a:lstStyle/>
                    <a:p>
                      <a:pPr indent="127000" algn="ctr">
                        <a:lnSpc>
                          <a:spcPct val="125000"/>
                        </a:lnSpc>
                      </a:pPr>
                      <a:r>
                        <a:rPr lang="zh-CN" sz="1600" dirty="0">
                          <a:effectLst/>
                        </a:rPr>
                        <a:t>非机动车</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MinFDE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57660266"/>
                  </a:ext>
                </a:extLst>
              </a:tr>
              <a:tr h="241319">
                <a:tc vMerge="1">
                  <a:txBody>
                    <a:bodyPr/>
                    <a:lstStyle/>
                    <a:p>
                      <a:endParaRPr lang="zh-CN" altLang="en-US"/>
                    </a:p>
                  </a:txBody>
                  <a:tcP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3630465389"/>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646555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7630594"/>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3.02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75859285"/>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1.06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4.46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46012581"/>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5265424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8252860"/>
                  </a:ext>
                </a:extLst>
              </a:tr>
            </a:tbl>
          </a:graphicData>
        </a:graphic>
      </p:graphicFrame>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extLst>
    <p:ext uri="{E180D4A7-C9FB-4DFB-919C-405C955672EB}">
      <p14:showEvtLst xmlns:p14="http://schemas.microsoft.com/office/powerpoint/2010/main">
        <p14:playEvt time="3844" objId="2"/>
        <p14:stopEvt time="15832" objId="2"/>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19885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机动车与非机动车多任务轨迹预测模型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a:extLst>
              <a:ext uri="{FF2B5EF4-FFF2-40B4-BE49-F238E27FC236}">
                <a16:creationId xmlns:a16="http://schemas.microsoft.com/office/drawing/2014/main" id="{95D894AF-CB99-425D-BAC0-B187E9A6CF76}"/>
              </a:ext>
            </a:extLst>
          </p:cNvPr>
          <p:cNvGraphicFramePr>
            <a:graphicFrameLocks noGrp="1"/>
          </p:cNvGraphicFramePr>
          <p:nvPr>
            <p:extLst>
              <p:ext uri="{D42A27DB-BD31-4B8C-83A1-F6EECF244321}">
                <p14:modId xmlns:p14="http://schemas.microsoft.com/office/powerpoint/2010/main" val="4054921090"/>
              </p:ext>
            </p:extLst>
          </p:nvPr>
        </p:nvGraphicFramePr>
        <p:xfrm>
          <a:off x="418308" y="946265"/>
          <a:ext cx="11213926" cy="5197394"/>
        </p:xfrm>
        <a:graphic>
          <a:graphicData uri="http://schemas.openxmlformats.org/drawingml/2006/table">
            <a:tbl>
              <a:tblPr firstRow="1" firstCol="1" bandRow="1">
                <a:tableStyleId>{5C22544A-7EE6-4342-B048-85BDC9FD1C3A}</a:tableStyleId>
              </a:tblPr>
              <a:tblGrid>
                <a:gridCol w="1197647">
                  <a:extLst>
                    <a:ext uri="{9D8B030D-6E8A-4147-A177-3AD203B41FA5}">
                      <a16:colId xmlns:a16="http://schemas.microsoft.com/office/drawing/2014/main" val="1043419375"/>
                    </a:ext>
                  </a:extLst>
                </a:gridCol>
                <a:gridCol w="865715">
                  <a:extLst>
                    <a:ext uri="{9D8B030D-6E8A-4147-A177-3AD203B41FA5}">
                      <a16:colId xmlns:a16="http://schemas.microsoft.com/office/drawing/2014/main" val="4100148090"/>
                    </a:ext>
                  </a:extLst>
                </a:gridCol>
                <a:gridCol w="867958">
                  <a:extLst>
                    <a:ext uri="{9D8B030D-6E8A-4147-A177-3AD203B41FA5}">
                      <a16:colId xmlns:a16="http://schemas.microsoft.com/office/drawing/2014/main" val="268408683"/>
                    </a:ext>
                  </a:extLst>
                </a:gridCol>
                <a:gridCol w="867958">
                  <a:extLst>
                    <a:ext uri="{9D8B030D-6E8A-4147-A177-3AD203B41FA5}">
                      <a16:colId xmlns:a16="http://schemas.microsoft.com/office/drawing/2014/main" val="2619565289"/>
                    </a:ext>
                  </a:extLst>
                </a:gridCol>
                <a:gridCol w="865715">
                  <a:extLst>
                    <a:ext uri="{9D8B030D-6E8A-4147-A177-3AD203B41FA5}">
                      <a16:colId xmlns:a16="http://schemas.microsoft.com/office/drawing/2014/main" val="3600597624"/>
                    </a:ext>
                  </a:extLst>
                </a:gridCol>
                <a:gridCol w="867958">
                  <a:extLst>
                    <a:ext uri="{9D8B030D-6E8A-4147-A177-3AD203B41FA5}">
                      <a16:colId xmlns:a16="http://schemas.microsoft.com/office/drawing/2014/main" val="3245120107"/>
                    </a:ext>
                  </a:extLst>
                </a:gridCol>
                <a:gridCol w="867958">
                  <a:extLst>
                    <a:ext uri="{9D8B030D-6E8A-4147-A177-3AD203B41FA5}">
                      <a16:colId xmlns:a16="http://schemas.microsoft.com/office/drawing/2014/main" val="1979718072"/>
                    </a:ext>
                  </a:extLst>
                </a:gridCol>
                <a:gridCol w="865715">
                  <a:extLst>
                    <a:ext uri="{9D8B030D-6E8A-4147-A177-3AD203B41FA5}">
                      <a16:colId xmlns:a16="http://schemas.microsoft.com/office/drawing/2014/main" val="617715935"/>
                    </a:ext>
                  </a:extLst>
                </a:gridCol>
                <a:gridCol w="867958">
                  <a:extLst>
                    <a:ext uri="{9D8B030D-6E8A-4147-A177-3AD203B41FA5}">
                      <a16:colId xmlns:a16="http://schemas.microsoft.com/office/drawing/2014/main" val="191271688"/>
                    </a:ext>
                  </a:extLst>
                </a:gridCol>
                <a:gridCol w="867958">
                  <a:extLst>
                    <a:ext uri="{9D8B030D-6E8A-4147-A177-3AD203B41FA5}">
                      <a16:colId xmlns:a16="http://schemas.microsoft.com/office/drawing/2014/main" val="2855985784"/>
                    </a:ext>
                  </a:extLst>
                </a:gridCol>
                <a:gridCol w="2211386">
                  <a:extLst>
                    <a:ext uri="{9D8B030D-6E8A-4147-A177-3AD203B41FA5}">
                      <a16:colId xmlns:a16="http://schemas.microsoft.com/office/drawing/2014/main" val="231440368"/>
                    </a:ext>
                  </a:extLst>
                </a:gridCol>
              </a:tblGrid>
              <a:tr h="322920">
                <a:tc>
                  <a:txBody>
                    <a:bodyPr/>
                    <a:lstStyle/>
                    <a:p>
                      <a:pPr indent="127000" algn="ctr">
                        <a:lnSpc>
                          <a:spcPct val="125000"/>
                        </a:lnSpc>
                      </a:pPr>
                      <a:r>
                        <a:rPr lang="en-US" sz="105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多任务轨迹预测模型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87970337"/>
                  </a:ext>
                </a:extLst>
              </a:tr>
              <a:tr h="322920">
                <a:tc rowSpan="2">
                  <a:txBody>
                    <a:bodyPr/>
                    <a:lstStyle/>
                    <a:p>
                      <a:pPr indent="127000" algn="ctr">
                        <a:lnSpc>
                          <a:spcPct val="125000"/>
                        </a:lnSpc>
                      </a:pPr>
                      <a:r>
                        <a:rPr lang="zh-CN" sz="2000" dirty="0">
                          <a:effectLst/>
                        </a:rPr>
                        <a:t>机动车</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800" dirty="0" err="1">
                          <a:effectLst/>
                          <a:latin typeface="Times New Roman" panose="02020603050405020304" pitchFamily="18" charset="0"/>
                          <a:cs typeface="Times New Roman" panose="02020603050405020304" pitchFamily="18" charset="0"/>
                        </a:rPr>
                        <a:t>MinADE</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MinFDE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Recall</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Accuary</a:t>
                      </a:r>
                      <a:r>
                        <a:rPr lang="zh-CN" sz="1800">
                          <a:effectLst/>
                          <a:latin typeface="Times New Roman" panose="02020603050405020304" pitchFamily="18" charset="0"/>
                          <a:cs typeface="Times New Roman" panose="02020603050405020304" pitchFamily="18" charset="0"/>
                        </a:rPr>
                        <a:t>（</a:t>
                      </a:r>
                      <a:r>
                        <a:rPr lang="en-US" sz="1800">
                          <a:effectLst/>
                          <a:latin typeface="Times New Roman" panose="02020603050405020304" pitchFamily="18" charset="0"/>
                          <a:cs typeface="Times New Roman" panose="02020603050405020304" pitchFamily="18" charset="0"/>
                        </a:rPr>
                        <a:t>5s</a:t>
                      </a: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6574954"/>
                  </a:ext>
                </a:extLst>
              </a:tr>
              <a:tr h="322920">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208804816"/>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0.81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1.62</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3.65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2954354"/>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1.12</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2.50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27418163"/>
                  </a:ext>
                </a:extLst>
              </a:tr>
              <a:tr h="369069">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2.08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5943658"/>
                  </a:ext>
                </a:extLst>
              </a:tr>
              <a:tr h="322920">
                <a:tc rowSpan="2">
                  <a:txBody>
                    <a:bodyPr/>
                    <a:lstStyle/>
                    <a:p>
                      <a:pPr indent="127000" algn="ctr">
                        <a:lnSpc>
                          <a:spcPct val="125000"/>
                        </a:lnSpc>
                      </a:pPr>
                      <a:r>
                        <a:rPr lang="zh-CN" sz="2000" dirty="0">
                          <a:effectLst/>
                        </a:rPr>
                        <a:t>非机动车</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MinADE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dirty="0" err="1">
                          <a:effectLst/>
                          <a:latin typeface="Times New Roman" panose="02020603050405020304" pitchFamily="18" charset="0"/>
                          <a:cs typeface="Times New Roman" panose="02020603050405020304" pitchFamily="18" charset="0"/>
                        </a:rPr>
                        <a:t>MinFDE</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Recall</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Accuary</a:t>
                      </a:r>
                      <a:r>
                        <a:rPr lang="zh-CN" sz="1800">
                          <a:effectLst/>
                          <a:latin typeface="Times New Roman" panose="02020603050405020304" pitchFamily="18" charset="0"/>
                          <a:cs typeface="Times New Roman" panose="02020603050405020304" pitchFamily="18" charset="0"/>
                        </a:rPr>
                        <a:t>（</a:t>
                      </a:r>
                      <a:r>
                        <a:rPr lang="en-US" sz="1800">
                          <a:effectLst/>
                          <a:latin typeface="Times New Roman" panose="02020603050405020304" pitchFamily="18" charset="0"/>
                          <a:cs typeface="Times New Roman" panose="02020603050405020304" pitchFamily="18" charset="0"/>
                        </a:rPr>
                        <a:t>5s</a:t>
                      </a:r>
                      <a:r>
                        <a:rPr lang="zh-CN" sz="1800">
                          <a:effectLst/>
                          <a:latin typeface="Times New Roman" panose="02020603050405020304" pitchFamily="18" charset="0"/>
                          <a:cs typeface="Times New Roman" panose="02020603050405020304" pitchFamily="18" charset="0"/>
                        </a:rPr>
                        <a:t>）</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5895280"/>
                  </a:ext>
                </a:extLst>
              </a:tr>
              <a:tr h="322920">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970284252"/>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Multi-Ours1</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1.12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2.06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2.13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4.31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0.46</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46298115"/>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Multi-Ours2</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1.65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3.25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0.67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34949265"/>
                  </a:ext>
                </a:extLst>
              </a:tr>
              <a:tr h="322920">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Multi-Ours3</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2.81</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0.77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44349075"/>
                  </a:ext>
                </a:extLst>
              </a:tr>
            </a:tbl>
          </a:graphicData>
        </a:graphic>
      </p:graphicFrame>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60895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多任务模型机动车分支预测可视化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9038EA01-FC14-4802-B2D3-E5F99F35FE73}"/>
              </a:ext>
            </a:extLst>
          </p:cNvPr>
          <p:cNvPicPr/>
          <p:nvPr/>
        </p:nvPicPr>
        <p:blipFill rotWithShape="1">
          <a:blip r:embed="rId3" cstate="print">
            <a:extLst>
              <a:ext uri="{28A0092B-C50C-407E-A947-70E740481C1C}">
                <a14:useLocalDpi xmlns:a14="http://schemas.microsoft.com/office/drawing/2010/main" val="0"/>
              </a:ext>
            </a:extLst>
          </a:blip>
          <a:srcRect l="12940" t="12307" r="11010" b="11311"/>
          <a:stretch/>
        </p:blipFill>
        <p:spPr bwMode="auto">
          <a:xfrm>
            <a:off x="232148" y="1115606"/>
            <a:ext cx="3632876" cy="3594618"/>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D9550E88-7B00-408A-8172-8462543ECE7B}"/>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4125431" y="1115606"/>
            <a:ext cx="3487479" cy="359461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1383DFA3-0D09-48F4-A18E-CDECEA5CE4F4}"/>
              </a:ext>
            </a:extLst>
          </p:cNvPr>
          <p:cNvPicPr/>
          <p:nvPr/>
        </p:nvPicPr>
        <p:blipFill rotWithShape="1">
          <a:blip r:embed="rId5" cstate="print">
            <a:extLst>
              <a:ext uri="{28A0092B-C50C-407E-A947-70E740481C1C}">
                <a14:useLocalDpi xmlns:a14="http://schemas.microsoft.com/office/drawing/2010/main" val="0"/>
              </a:ext>
            </a:extLst>
          </a:blip>
          <a:srcRect l="10267" t="16862" r="10560" b="15317"/>
          <a:stretch/>
        </p:blipFill>
        <p:spPr bwMode="auto">
          <a:xfrm>
            <a:off x="7873317" y="1115606"/>
            <a:ext cx="3896925" cy="35946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10262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9B94527C-1638-452B-A57C-834AC8BA0D62}"/>
              </a:ext>
            </a:extLst>
          </p:cNvPr>
          <p:cNvPicPr/>
          <p:nvPr/>
        </p:nvPicPr>
        <p:blipFill rotWithShape="1">
          <a:blip r:embed="rId3" cstate="print">
            <a:extLst>
              <a:ext uri="{28A0092B-C50C-407E-A947-70E740481C1C}">
                <a14:useLocalDpi xmlns:a14="http://schemas.microsoft.com/office/drawing/2010/main" val="0"/>
              </a:ext>
            </a:extLst>
          </a:blip>
          <a:srcRect l="14846" t="14613" r="13232" b="10022"/>
          <a:stretch/>
        </p:blipFill>
        <p:spPr bwMode="auto">
          <a:xfrm>
            <a:off x="668082" y="984536"/>
            <a:ext cx="4736059" cy="5012226"/>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45C2A6E4-1F87-4039-85A2-CBF4B968B714}"/>
              </a:ext>
            </a:extLst>
          </p:cNvPr>
          <p:cNvPicPr/>
          <p:nvPr/>
        </p:nvPicPr>
        <p:blipFill rotWithShape="1">
          <a:blip r:embed="rId4" cstate="print">
            <a:extLst>
              <a:ext uri="{28A0092B-C50C-407E-A947-70E740481C1C}">
                <a14:useLocalDpi xmlns:a14="http://schemas.microsoft.com/office/drawing/2010/main" val="0"/>
              </a:ext>
            </a:extLst>
          </a:blip>
          <a:srcRect l="14855" t="14357" r="14833" b="9636"/>
          <a:stretch/>
        </p:blipFill>
        <p:spPr bwMode="auto">
          <a:xfrm>
            <a:off x="6193197" y="984536"/>
            <a:ext cx="5290457" cy="50122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2672247"/>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208AE369-5911-4E6D-AF32-4A92E9363F6C}"/>
              </a:ext>
            </a:extLst>
          </p:cNvPr>
          <p:cNvPicPr/>
          <p:nvPr/>
        </p:nvPicPr>
        <p:blipFill rotWithShape="1">
          <a:blip r:embed="rId3" cstate="print">
            <a:extLst>
              <a:ext uri="{28A0092B-C50C-407E-A947-70E740481C1C}">
                <a14:useLocalDpi xmlns:a14="http://schemas.microsoft.com/office/drawing/2010/main" val="0"/>
              </a:ext>
            </a:extLst>
          </a:blip>
          <a:srcRect l="11678" t="12109" r="10266" b="10044"/>
          <a:stretch/>
        </p:blipFill>
        <p:spPr bwMode="auto">
          <a:xfrm>
            <a:off x="552856" y="999956"/>
            <a:ext cx="5510050" cy="554734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C0F83217-6497-4594-8D58-18455C7C8B6A}"/>
              </a:ext>
            </a:extLst>
          </p:cNvPr>
          <p:cNvPicPr/>
          <p:nvPr/>
        </p:nvPicPr>
        <p:blipFill rotWithShape="1">
          <a:blip r:embed="rId4" cstate="print">
            <a:extLst>
              <a:ext uri="{28A0092B-C50C-407E-A947-70E740481C1C}">
                <a14:useLocalDpi xmlns:a14="http://schemas.microsoft.com/office/drawing/2010/main" val="0"/>
              </a:ext>
            </a:extLst>
          </a:blip>
          <a:srcRect l="11383" t="11906" r="10557" b="9765"/>
          <a:stretch/>
        </p:blipFill>
        <p:spPr bwMode="auto">
          <a:xfrm>
            <a:off x="6552041" y="984536"/>
            <a:ext cx="5376530" cy="55781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230933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680AEB1E-E7BE-4B92-870C-D2BD39E42C5D}"/>
              </a:ext>
            </a:extLst>
          </p:cNvPr>
          <p:cNvPicPr/>
          <p:nvPr/>
        </p:nvPicPr>
        <p:blipFill rotWithShape="1">
          <a:blip r:embed="rId3" cstate="print">
            <a:extLst>
              <a:ext uri="{28A0092B-C50C-407E-A947-70E740481C1C}">
                <a14:useLocalDpi xmlns:a14="http://schemas.microsoft.com/office/drawing/2010/main" val="0"/>
              </a:ext>
            </a:extLst>
          </a:blip>
          <a:srcRect l="11448" t="11901" r="10496" b="10035"/>
          <a:stretch/>
        </p:blipFill>
        <p:spPr bwMode="auto">
          <a:xfrm>
            <a:off x="295326" y="984536"/>
            <a:ext cx="5800674" cy="5578189"/>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2F2CAC99-8A50-4175-9115-1FE2A71D6048}"/>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6483475" y="984536"/>
            <a:ext cx="5137911" cy="55781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340106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853432"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多任务模型非机动车分支与非机动车模型预测可视化对比图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895A3395-C720-4702-A1DD-A71974825366}"/>
              </a:ext>
            </a:extLst>
          </p:cNvPr>
          <p:cNvPicPr/>
          <p:nvPr/>
        </p:nvPicPr>
        <p:blipFill rotWithShape="1">
          <a:blip r:embed="rId3" cstate="print">
            <a:extLst>
              <a:ext uri="{28A0092B-C50C-407E-A947-70E740481C1C}">
                <a14:useLocalDpi xmlns:a14="http://schemas.microsoft.com/office/drawing/2010/main" val="0"/>
              </a:ext>
            </a:extLst>
          </a:blip>
          <a:srcRect l="11154" t="13584" r="10182" b="11595"/>
          <a:stretch/>
        </p:blipFill>
        <p:spPr bwMode="auto">
          <a:xfrm>
            <a:off x="179099" y="989851"/>
            <a:ext cx="5105282" cy="5572873"/>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D87F631C-9658-4A21-8EE5-EEC68F63462D}"/>
              </a:ext>
            </a:extLst>
          </p:cNvPr>
          <p:cNvPicPr/>
          <p:nvPr/>
        </p:nvPicPr>
        <p:blipFill rotWithShape="1">
          <a:blip r:embed="rId4" cstate="print">
            <a:extLst>
              <a:ext uri="{28A0092B-C50C-407E-A947-70E740481C1C}">
                <a14:useLocalDpi xmlns:a14="http://schemas.microsoft.com/office/drawing/2010/main" val="0"/>
              </a:ext>
            </a:extLst>
          </a:blip>
          <a:srcRect l="11357" t="17842" r="10179" b="16056"/>
          <a:stretch/>
        </p:blipFill>
        <p:spPr bwMode="auto">
          <a:xfrm>
            <a:off x="5846252" y="984536"/>
            <a:ext cx="5466789" cy="55728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338020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808568" cy="800219"/>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r>
              <a:rPr lang="en-US" altLang="zh-CN" sz="2300" dirty="0">
                <a:solidFill>
                  <a:srgbClr val="224982"/>
                </a:solidFill>
                <a:latin typeface="微软雅黑" panose="020B0503020204020204" pitchFamily="34" charset="-122"/>
                <a:ea typeface="微软雅黑" panose="020B0503020204020204" pitchFamily="34" charset="-122"/>
              </a:rPr>
              <a:t>-</a:t>
            </a:r>
            <a:r>
              <a:rPr lang="zh-CN" altLang="en-US" sz="2300" dirty="0">
                <a:solidFill>
                  <a:srgbClr val="224982"/>
                </a:solidFill>
                <a:latin typeface="微软雅黑" panose="020B0503020204020204" pitchFamily="34" charset="-122"/>
                <a:ea typeface="微软雅黑" panose="020B0503020204020204" pitchFamily="34" charset="-122"/>
              </a:rPr>
              <a:t>模型定量分析</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文本框 15">
            <a:extLst>
              <a:ext uri="{FF2B5EF4-FFF2-40B4-BE49-F238E27FC236}">
                <a16:creationId xmlns:a16="http://schemas.microsoft.com/office/drawing/2014/main" id="{B16242D7-5295-430F-A6BF-6598FDFB08BB}"/>
              </a:ext>
            </a:extLst>
          </p:cNvPr>
          <p:cNvSpPr txBox="1"/>
          <p:nvPr/>
        </p:nvSpPr>
        <p:spPr>
          <a:xfrm>
            <a:off x="783309" y="692658"/>
            <a:ext cx="11252747" cy="2537874"/>
          </a:xfrm>
          <a:prstGeom prst="rect">
            <a:avLst/>
          </a:prstGeom>
          <a:noFill/>
        </p:spPr>
        <p:txBody>
          <a:bodyPr wrap="square">
            <a:spAutoFit/>
          </a:bodyPr>
          <a:lstStyle/>
          <a:p>
            <a:pPr algn="just">
              <a:lnSpc>
                <a:spcPct val="150000"/>
              </a:lnSpc>
            </a:pP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，一种数据驱动的轨迹预测方法。</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-LSTM</a:t>
            </a:r>
            <a:r>
              <a:rPr lang="zh-CN" altLang="zh-CN" sz="1800" dirty="0">
                <a:effectLst/>
                <a:latin typeface="Times New Roman" panose="02020603050405020304" pitchFamily="18" charset="0"/>
                <a:ea typeface="宋体" panose="02010600030101010101" pitchFamily="2" charset="-122"/>
              </a:rPr>
              <a:t>，将每个行人与一个</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单元关联起来，利用栅格占有图模型收集并预测邻近行人的隐藏状态。</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GAN</a:t>
            </a: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rPr>
              <a:t>网络方法，对行人轨迹进行多模预测。</a:t>
            </a:r>
          </a:p>
          <a:p>
            <a:pPr algn="just">
              <a:lnSpc>
                <a:spcPct val="150000"/>
              </a:lnSpc>
            </a:pPr>
            <a:r>
              <a:rPr lang="en-US" altLang="zh-CN" sz="1800" dirty="0">
                <a:effectLst/>
                <a:latin typeface="Times New Roman" panose="02020603050405020304" pitchFamily="18" charset="0"/>
                <a:ea typeface="宋体" panose="02010600030101010101" pitchFamily="2" charset="-122"/>
              </a:rPr>
              <a:t>Sophie</a:t>
            </a:r>
            <a:r>
              <a:rPr lang="zh-CN" altLang="zh-CN" sz="1800" dirty="0">
                <a:effectLst/>
                <a:latin typeface="Times New Roman" panose="02020603050405020304" pitchFamily="18" charset="0"/>
                <a:ea typeface="宋体" panose="02010600030101010101" pitchFamily="2" charset="-122"/>
              </a:rPr>
              <a:t>，基于物理场景和社会注意的轨迹预测生成模型。</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a:t>
            </a:r>
            <a:r>
              <a:rPr lang="en-US" altLang="zh-CN" sz="1800" dirty="0" err="1">
                <a:effectLst/>
                <a:latin typeface="Times New Roman" panose="02020603050405020304" pitchFamily="18" charset="0"/>
                <a:ea typeface="宋体" panose="02010600030101010101" pitchFamily="2" charset="-122"/>
              </a:rPr>
              <a:t>BiGAT</a:t>
            </a:r>
            <a:r>
              <a:rPr lang="zh-CN" altLang="zh-CN" sz="1800" dirty="0">
                <a:effectLst/>
                <a:latin typeface="Times New Roman" panose="02020603050405020304" pitchFamily="18" charset="0"/>
                <a:ea typeface="宋体" panose="02010600030101010101" pitchFamily="2" charset="-122"/>
              </a:rPr>
              <a:t>，基于图注意力网络的轨迹预测生成模型。</a:t>
            </a:r>
          </a:p>
          <a:p>
            <a:pPr>
              <a:lnSpc>
                <a:spcPct val="150000"/>
              </a:lnSpc>
            </a:pPr>
            <a:r>
              <a:rPr lang="en-US" altLang="zh-CN" sz="1800" dirty="0">
                <a:effectLst/>
                <a:latin typeface="Times New Roman" panose="02020603050405020304" pitchFamily="18" charset="0"/>
                <a:ea typeface="宋体" panose="02010600030101010101" pitchFamily="2" charset="-122"/>
              </a:rPr>
              <a:t>Social-STGCNN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，一种使用图网络建模和时间卷积预测的轨迹预测模型。</a:t>
            </a:r>
            <a:endParaRPr lang="zh-CN" altLang="en-US" dirty="0"/>
          </a:p>
        </p:txBody>
      </p:sp>
      <p:graphicFrame>
        <p:nvGraphicFramePr>
          <p:cNvPr id="4" name="表格 3">
            <a:extLst>
              <a:ext uri="{FF2B5EF4-FFF2-40B4-BE49-F238E27FC236}">
                <a16:creationId xmlns:a16="http://schemas.microsoft.com/office/drawing/2014/main" id="{8C4A1D7F-6C87-4BDF-81C2-DA542159774F}"/>
              </a:ext>
            </a:extLst>
          </p:cNvPr>
          <p:cNvGraphicFramePr>
            <a:graphicFrameLocks noGrp="1"/>
          </p:cNvGraphicFramePr>
          <p:nvPr>
            <p:extLst>
              <p:ext uri="{D42A27DB-BD31-4B8C-83A1-F6EECF244321}">
                <p14:modId xmlns:p14="http://schemas.microsoft.com/office/powerpoint/2010/main" val="1778435505"/>
              </p:ext>
            </p:extLst>
          </p:nvPr>
        </p:nvGraphicFramePr>
        <p:xfrm>
          <a:off x="469627" y="3123593"/>
          <a:ext cx="11252745" cy="3418910"/>
        </p:xfrm>
        <a:graphic>
          <a:graphicData uri="http://schemas.openxmlformats.org/drawingml/2006/table">
            <a:tbl>
              <a:tblPr>
                <a:tableStyleId>{5C22544A-7EE6-4342-B048-85BDC9FD1C3A}</a:tableStyleId>
              </a:tblPr>
              <a:tblGrid>
                <a:gridCol w="2250549">
                  <a:extLst>
                    <a:ext uri="{9D8B030D-6E8A-4147-A177-3AD203B41FA5}">
                      <a16:colId xmlns:a16="http://schemas.microsoft.com/office/drawing/2014/main" val="3759487569"/>
                    </a:ext>
                  </a:extLst>
                </a:gridCol>
                <a:gridCol w="2250549">
                  <a:extLst>
                    <a:ext uri="{9D8B030D-6E8A-4147-A177-3AD203B41FA5}">
                      <a16:colId xmlns:a16="http://schemas.microsoft.com/office/drawing/2014/main" val="2219111265"/>
                    </a:ext>
                  </a:extLst>
                </a:gridCol>
                <a:gridCol w="2250549">
                  <a:extLst>
                    <a:ext uri="{9D8B030D-6E8A-4147-A177-3AD203B41FA5}">
                      <a16:colId xmlns:a16="http://schemas.microsoft.com/office/drawing/2014/main" val="1931671579"/>
                    </a:ext>
                  </a:extLst>
                </a:gridCol>
                <a:gridCol w="2250549">
                  <a:extLst>
                    <a:ext uri="{9D8B030D-6E8A-4147-A177-3AD203B41FA5}">
                      <a16:colId xmlns:a16="http://schemas.microsoft.com/office/drawing/2014/main" val="1836496769"/>
                    </a:ext>
                  </a:extLst>
                </a:gridCol>
                <a:gridCol w="2250549">
                  <a:extLst>
                    <a:ext uri="{9D8B030D-6E8A-4147-A177-3AD203B41FA5}">
                      <a16:colId xmlns:a16="http://schemas.microsoft.com/office/drawing/2014/main" val="3441181323"/>
                    </a:ext>
                  </a:extLst>
                </a:gridCol>
              </a:tblGrid>
              <a:tr h="238432">
                <a:tc>
                  <a:txBody>
                    <a:bodyPr/>
                    <a:lstStyle/>
                    <a:p>
                      <a:pPr indent="127000" algn="ctr">
                        <a:lnSpc>
                          <a:spcPct val="125000"/>
                        </a:lnSpc>
                      </a:pPr>
                      <a:r>
                        <a:rPr lang="zh-CN" sz="1600" dirty="0">
                          <a:effectLst/>
                        </a:rPr>
                        <a:t>模型</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600" dirty="0">
                          <a:effectLst/>
                        </a:rPr>
                        <a:t>时间</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195863"/>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Linear</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5723627"/>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LSTM</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499579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S-LSTM</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0629812"/>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S-GAN-20P</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63561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Sophie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905350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Social-BiGAT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9144381"/>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Social-STGCNN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9064974"/>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2616290"/>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9001308"/>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14636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0384399"/>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347433"/>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a:effectLst/>
                          <a:latin typeface="Times New Roman" panose="02020603050405020304" pitchFamily="18" charset="0"/>
                          <a:cs typeface="Times New Roman" panose="02020603050405020304" pitchFamily="18" charset="0"/>
                        </a:rPr>
                        <a:t>0.52</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5980444"/>
                  </a:ext>
                </a:extLst>
              </a:tr>
            </a:tbl>
          </a:graphicData>
        </a:graphic>
      </p:graphicFrame>
    </p:spTree>
    <p:extLst>
      <p:ext uri="{BB962C8B-B14F-4D97-AF65-F5344CB8AC3E}">
        <p14:creationId xmlns:p14="http://schemas.microsoft.com/office/powerpoint/2010/main" val="236648168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7070626-641B-4CC2-9F07-E3E71EF971F2}"/>
              </a:ext>
            </a:extLst>
          </p:cNvPr>
          <p:cNvPicPr>
            <a:picLocks noChangeAspect="1"/>
          </p:cNvPicPr>
          <p:nvPr/>
        </p:nvPicPr>
        <p:blipFill>
          <a:blip r:embed="rId3"/>
          <a:stretch>
            <a:fillRect/>
          </a:stretch>
        </p:blipFill>
        <p:spPr>
          <a:xfrm>
            <a:off x="1320342" y="800100"/>
            <a:ext cx="9551316" cy="5836916"/>
          </a:xfrm>
          <a:prstGeom prst="rect">
            <a:avLst/>
          </a:prstGeom>
        </p:spPr>
      </p:pic>
    </p:spTree>
    <p:extLst>
      <p:ext uri="{BB962C8B-B14F-4D97-AF65-F5344CB8AC3E}">
        <p14:creationId xmlns:p14="http://schemas.microsoft.com/office/powerpoint/2010/main" val="384999716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 name="表格 1">
            <a:extLst>
              <a:ext uri="{FF2B5EF4-FFF2-40B4-BE49-F238E27FC236}">
                <a16:creationId xmlns:a16="http://schemas.microsoft.com/office/drawing/2014/main" id="{743E4FB8-5313-4550-B6AA-E6B32C85D45D}"/>
              </a:ext>
            </a:extLst>
          </p:cNvPr>
          <p:cNvGraphicFramePr>
            <a:graphicFrameLocks noGrp="1"/>
          </p:cNvGraphicFramePr>
          <p:nvPr>
            <p:extLst>
              <p:ext uri="{D42A27DB-BD31-4B8C-83A1-F6EECF244321}">
                <p14:modId xmlns:p14="http://schemas.microsoft.com/office/powerpoint/2010/main" val="89430297"/>
              </p:ext>
            </p:extLst>
          </p:nvPr>
        </p:nvGraphicFramePr>
        <p:xfrm>
          <a:off x="552856" y="1273576"/>
          <a:ext cx="7762470" cy="4382897"/>
        </p:xfrm>
        <a:graphic>
          <a:graphicData uri="http://schemas.openxmlformats.org/drawingml/2006/table">
            <a:tbl>
              <a:tblPr firstRow="1" firstCol="1" bandRow="1">
                <a:tableStyleId>{5C22544A-7EE6-4342-B048-85BDC9FD1C3A}</a:tableStyleId>
              </a:tblPr>
              <a:tblGrid>
                <a:gridCol w="1552494">
                  <a:extLst>
                    <a:ext uri="{9D8B030D-6E8A-4147-A177-3AD203B41FA5}">
                      <a16:colId xmlns:a16="http://schemas.microsoft.com/office/drawing/2014/main" val="4160415187"/>
                    </a:ext>
                  </a:extLst>
                </a:gridCol>
                <a:gridCol w="1552494">
                  <a:extLst>
                    <a:ext uri="{9D8B030D-6E8A-4147-A177-3AD203B41FA5}">
                      <a16:colId xmlns:a16="http://schemas.microsoft.com/office/drawing/2014/main" val="3887544952"/>
                    </a:ext>
                  </a:extLst>
                </a:gridCol>
                <a:gridCol w="1552494">
                  <a:extLst>
                    <a:ext uri="{9D8B030D-6E8A-4147-A177-3AD203B41FA5}">
                      <a16:colId xmlns:a16="http://schemas.microsoft.com/office/drawing/2014/main" val="2520795231"/>
                    </a:ext>
                  </a:extLst>
                </a:gridCol>
                <a:gridCol w="1552494">
                  <a:extLst>
                    <a:ext uri="{9D8B030D-6E8A-4147-A177-3AD203B41FA5}">
                      <a16:colId xmlns:a16="http://schemas.microsoft.com/office/drawing/2014/main" val="985255882"/>
                    </a:ext>
                  </a:extLst>
                </a:gridCol>
                <a:gridCol w="1552494">
                  <a:extLst>
                    <a:ext uri="{9D8B030D-6E8A-4147-A177-3AD203B41FA5}">
                      <a16:colId xmlns:a16="http://schemas.microsoft.com/office/drawing/2014/main" val="1468807520"/>
                    </a:ext>
                  </a:extLst>
                </a:gridCol>
              </a:tblGrid>
              <a:tr h="636256">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K</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Forecast duration</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minADE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minFDE</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Recall</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0785588"/>
                  </a:ext>
                </a:extLst>
              </a:tr>
              <a:tr h="305201">
                <a:tc rowSpan="3">
                  <a:txBody>
                    <a:bodyPr/>
                    <a:lstStyle/>
                    <a:p>
                      <a:pPr indent="266700" algn="ctr">
                        <a:lnSpc>
                          <a:spcPct val="125000"/>
                        </a:lnSpc>
                      </a:pPr>
                      <a:r>
                        <a:rPr lang="en-US" sz="1800" dirty="0">
                          <a:effectLst/>
                          <a:latin typeface="Times New Roman" panose="02020603050405020304" pitchFamily="18" charset="0"/>
                          <a:cs typeface="Times New Roman" panose="02020603050405020304" pitchFamily="18" charset="0"/>
                        </a:rPr>
                        <a:t>1</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0.24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8461188"/>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0.45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9183354"/>
                  </a:ext>
                </a:extLst>
              </a:tr>
              <a:tr h="305201">
                <a:tc vMerge="1">
                  <a:txBody>
                    <a:bodyPr/>
                    <a:lstStyle/>
                    <a:p>
                      <a:endParaRPr lang="zh-CN" altLang="en-US"/>
                    </a:p>
                  </a:txBody>
                  <a:tcP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0.75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0.68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8292789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1s</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0.18</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30752578"/>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0.35</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229414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0.56</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0.80</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4822105"/>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3</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0.17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04725879"/>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0.49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0.96</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109543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0.52</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0.85</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5177641"/>
                  </a:ext>
                </a:extLst>
              </a:tr>
              <a:tr h="305201">
                <a:tc rowSpan="3">
                  <a:txBody>
                    <a:bodyPr/>
                    <a:lstStyle/>
                    <a:p>
                      <a:pPr indent="266700" algn="ctr">
                        <a:lnSpc>
                          <a:spcPct val="125000"/>
                        </a:lnSpc>
                      </a:pPr>
                      <a:r>
                        <a:rPr lang="en-US" sz="1800">
                          <a:effectLst/>
                          <a:latin typeface="Times New Roman" panose="02020603050405020304" pitchFamily="18" charset="0"/>
                          <a:cs typeface="Times New Roman" panose="02020603050405020304" pitchFamily="18" charset="0"/>
                        </a:rPr>
                        <a:t>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0.18</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0.20</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0.99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52713157"/>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0.34</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0.57</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0.94</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3553151"/>
                  </a:ext>
                </a:extLst>
              </a:tr>
              <a:tr h="305201">
                <a:tc vMerge="1">
                  <a:txBody>
                    <a:bodyPr/>
                    <a:lstStyle/>
                    <a:p>
                      <a:endParaRPr lang="zh-CN" altLang="en-US"/>
                    </a:p>
                  </a:txBody>
                  <a:tcP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5s</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0.57</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1.09</a:t>
                      </a:r>
                      <a:endParaRPr lang="zh-CN" sz="18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0.79</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15736907"/>
                  </a:ext>
                </a:extLst>
              </a:tr>
            </a:tbl>
          </a:graphicData>
        </a:graphic>
      </p:graphicFrame>
      <p:pic>
        <p:nvPicPr>
          <p:cNvPr id="26" name="图片 25">
            <a:extLst>
              <a:ext uri="{FF2B5EF4-FFF2-40B4-BE49-F238E27FC236}">
                <a16:creationId xmlns:a16="http://schemas.microsoft.com/office/drawing/2014/main" id="{E02DBFB1-1D75-4EEA-8EC5-1C05B7542BB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1548" y="663716"/>
            <a:ext cx="3000375" cy="1990725"/>
          </a:xfrm>
          <a:prstGeom prst="rect">
            <a:avLst/>
          </a:prstGeom>
          <a:noFill/>
          <a:ln>
            <a:noFill/>
          </a:ln>
        </p:spPr>
      </p:pic>
      <p:pic>
        <p:nvPicPr>
          <p:cNvPr id="27" name="图片 26">
            <a:extLst>
              <a:ext uri="{FF2B5EF4-FFF2-40B4-BE49-F238E27FC236}">
                <a16:creationId xmlns:a16="http://schemas.microsoft.com/office/drawing/2014/main" id="{F2D94A2B-DD12-4A4F-8762-D5C6ADF542A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1548" y="2744152"/>
            <a:ext cx="3000375" cy="1834198"/>
          </a:xfrm>
          <a:prstGeom prst="rect">
            <a:avLst/>
          </a:prstGeom>
          <a:noFill/>
          <a:ln>
            <a:noFill/>
          </a:ln>
        </p:spPr>
      </p:pic>
      <p:pic>
        <p:nvPicPr>
          <p:cNvPr id="28" name="图片 27">
            <a:extLst>
              <a:ext uri="{FF2B5EF4-FFF2-40B4-BE49-F238E27FC236}">
                <a16:creationId xmlns:a16="http://schemas.microsoft.com/office/drawing/2014/main" id="{BD13CC81-5531-4A56-AD7F-CE118FB25A5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91548" y="4737415"/>
            <a:ext cx="3000375" cy="1834197"/>
          </a:xfrm>
          <a:prstGeom prst="rect">
            <a:avLst/>
          </a:prstGeom>
          <a:noFill/>
          <a:ln>
            <a:noFill/>
          </a:ln>
        </p:spPr>
      </p:pic>
    </p:spTree>
    <p:extLst>
      <p:ext uri="{BB962C8B-B14F-4D97-AF65-F5344CB8AC3E}">
        <p14:creationId xmlns:p14="http://schemas.microsoft.com/office/powerpoint/2010/main" val="26085006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RECORD 2.mov">
            <a:hlinkClick r:id="" action="ppaction://media"/>
            <a:extLst>
              <a:ext uri="{FF2B5EF4-FFF2-40B4-BE49-F238E27FC236}">
                <a16:creationId xmlns:a16="http://schemas.microsoft.com/office/drawing/2014/main" id="{3B818DDC-351F-4982-A041-40B8D36D88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90868" y="984536"/>
            <a:ext cx="6147927" cy="4876798"/>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418308" y="971614"/>
            <a:ext cx="4516454" cy="870431"/>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r>
              <a:rPr lang="zh-CN" altLang="en-US" sz="2000" b="1" dirty="0">
                <a:latin typeface="+mn-ea"/>
                <a:sym typeface="+mn-ea"/>
              </a:rPr>
              <a:t>轨迹预测技术分类</a:t>
            </a:r>
            <a:r>
              <a:rPr lang="zh-CN" altLang="en-US" sz="1600" dirty="0">
                <a:latin typeface="+mn-ea"/>
                <a:sym typeface="+mn-ea"/>
              </a:rPr>
              <a:t>主要包括以下几种：</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恒定速度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9189844" y="814008"/>
            <a:ext cx="2939538" cy="3974165"/>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000" b="1" dirty="0">
                <a:solidFill>
                  <a:schemeClr val="tx2">
                    <a:lumMod val="75000"/>
                  </a:schemeClr>
                </a:solidFill>
                <a:latin typeface="+mn-ea"/>
                <a:sym typeface="+mn-ea"/>
              </a:rPr>
              <a:t>轨迹预测问题难点：</a:t>
            </a:r>
            <a:endParaRPr lang="en-US" altLang="zh-CN" sz="2000" b="1"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交通场景的拓扑关系</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zh-CN" altLang="en-US" sz="2000" dirty="0">
                <a:solidFill>
                  <a:schemeClr val="tx2">
                    <a:lumMod val="75000"/>
                  </a:schemeClr>
                </a:solidFill>
                <a:latin typeface="+mn-ea"/>
                <a:sym typeface="+mn-ea"/>
              </a:rPr>
              <a:t>非常复杂</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障碍物的不确定性高</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车道对障碍物的约束力低</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场景中障碍物交互性</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zh-CN" altLang="en-US" sz="2000" dirty="0">
                <a:solidFill>
                  <a:schemeClr val="tx2">
                    <a:lumMod val="75000"/>
                  </a:schemeClr>
                </a:solidFill>
                <a:latin typeface="+mn-ea"/>
                <a:sym typeface="+mn-ea"/>
              </a:rPr>
              <a:t>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9361399" y="4357978"/>
            <a:ext cx="2343150" cy="21050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109604"/>
                <a:ext cx="5212025" cy="1868460"/>
              </a:xfrm>
              <a:prstGeom prst="rect">
                <a:avLst/>
              </a:prstGeom>
              <a:noFill/>
            </p:spPr>
            <p:txBody>
              <a:bodyPr wrap="square" rtlCol="0">
                <a:spAutoFit/>
              </a:bodyPr>
              <a:lstStyle/>
              <a:p>
                <a:r>
                  <a:rPr lang="zh-CN" altLang="en-US" b="1" dirty="0"/>
                  <a:t>意图不确定性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b="1" dirty="0">
                    <a:solidFill>
                      <a:srgbClr val="FF0000"/>
                    </a:solidFill>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意图不确定性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t>每一条</a:t>
                </a:r>
                <a:r>
                  <a:rPr lang="en-US" altLang="zh-CN" dirty="0">
                    <a:latin typeface="Times New Roman" panose="02020603050405020304" pitchFamily="18" charset="0"/>
                    <a:cs typeface="Times New Roman" panose="02020603050405020304" pitchFamily="18" charset="0"/>
                  </a:rPr>
                  <a:t>Anchor</a:t>
                </a:r>
                <a:r>
                  <a:rPr lang="zh-CN" altLang="zh-CN" dirty="0"/>
                  <a:t>轨迹的轨迹状态序列</a:t>
                </a:r>
                <a:r>
                  <a:rPr lang="zh-CN" altLang="en-US" dirty="0"/>
                  <a:t>，使用</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聚类轨迹得到。</a:t>
                </a:r>
                <a:endParaRPr lang="en-US" altLang="zh-CN" dirty="0"/>
              </a:p>
            </p:txBody>
          </p:sp>
        </mc:Choice>
        <mc:Fallback xmlns="">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109604"/>
                <a:ext cx="5212025" cy="1868460"/>
              </a:xfrm>
              <a:prstGeom prst="rect">
                <a:avLst/>
              </a:prstGeom>
              <a:blipFill>
                <a:blip r:embed="rId5"/>
                <a:stretch>
                  <a:fillRect l="-1053" t="-2606" r="-936" b="-2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50A428A-A113-4D67-9F4C-5F516AAACFC3}"/>
                  </a:ext>
                </a:extLst>
              </p:cNvPr>
              <p:cNvSpPr txBox="1"/>
              <p:nvPr/>
            </p:nvSpPr>
            <p:spPr>
              <a:xfrm>
                <a:off x="6783105" y="3505540"/>
                <a:ext cx="5422900" cy="1631216"/>
              </a:xfrm>
              <a:prstGeom prst="rect">
                <a:avLst/>
              </a:prstGeom>
              <a:noFill/>
            </p:spPr>
            <p:txBody>
              <a:bodyPr wrap="square" rtlCol="0">
                <a:spAutoFit/>
              </a:bodyPr>
              <a:lstStyle/>
              <a:p>
                <a:pPr>
                  <a:lnSpc>
                    <a:spcPts val="3000"/>
                  </a:lnSpc>
                </a:pPr>
                <a:r>
                  <a:rPr lang="zh-CN" altLang="en-US" b="1" dirty="0"/>
                  <a:t>控制不确定性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轨迹所得出轨迹预测点的</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783105" y="3505540"/>
                <a:ext cx="5422900" cy="1631216"/>
              </a:xfrm>
              <a:prstGeom prst="rect">
                <a:avLst/>
              </a:prstGeom>
              <a:blipFill>
                <a:blip r:embed="rId6"/>
                <a:stretch>
                  <a:fillRect l="-1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2B9295-766B-4496-8C53-054AD71EDC62}"/>
                  </a:ext>
                </a:extLst>
              </p:cNvPr>
              <p:cNvSpPr txBox="1"/>
              <p:nvPr/>
            </p:nvSpPr>
            <p:spPr>
              <a:xfrm>
                <a:off x="6783105" y="5186080"/>
                <a:ext cx="5422900"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783105" y="5186080"/>
                <a:ext cx="5422900" cy="1148199"/>
              </a:xfrm>
              <a:prstGeom prst="rect">
                <a:avLst/>
              </a:prstGeom>
              <a:blipFill>
                <a:blip r:embed="rId8"/>
                <a:stretch>
                  <a:fillRect l="-101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BF8CE0DF-6ECE-4B48-A2F0-61AEBE2888B3}"/>
              </a:ext>
            </a:extLst>
          </p:cNvPr>
          <p:cNvGrpSpPr/>
          <p:nvPr/>
        </p:nvGrpSpPr>
        <p:grpSpPr>
          <a:xfrm>
            <a:off x="0" y="569583"/>
            <a:ext cx="12011900" cy="3111829"/>
            <a:chOff x="0" y="569583"/>
            <a:chExt cx="12011900" cy="3111829"/>
          </a:xfrm>
        </p:grpSpPr>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4"/>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9ED5BFC-F27C-4048-8992-C3FE796B0FDA}"/>
                    </a:ext>
                  </a:extLst>
                </p:cNvPr>
                <p:cNvSpPr txBox="1"/>
                <p:nvPr/>
              </p:nvSpPr>
              <p:spPr>
                <a:xfrm>
                  <a:off x="8687380" y="1257904"/>
                  <a:ext cx="3324520" cy="1837170"/>
                </a:xfrm>
                <a:prstGeom prst="rect">
                  <a:avLst/>
                </a:prstGeom>
                <a:noFill/>
              </p:spPr>
              <p:txBody>
                <a:bodyPr wrap="square">
                  <a:spAutoFit/>
                </a:bodyPr>
                <a:lstStyle/>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31" name="文本框 30">
                  <a:extLst>
                    <a:ext uri="{FF2B5EF4-FFF2-40B4-BE49-F238E27FC236}">
                      <a16:creationId xmlns:a16="http://schemas.microsoft.com/office/drawing/2014/main" id="{49ED5BFC-F27C-4048-8992-C3FE796B0FDA}"/>
                    </a:ext>
                  </a:extLst>
                </p:cNvPr>
                <p:cNvSpPr txBox="1">
                  <a:spLocks noRot="1" noChangeAspect="1" noMove="1" noResize="1" noEditPoints="1" noAdjustHandles="1" noChangeArrowheads="1" noChangeShapeType="1" noTextEdit="1"/>
                </p:cNvSpPr>
                <p:nvPr/>
              </p:nvSpPr>
              <p:spPr>
                <a:xfrm>
                  <a:off x="8687380" y="1257904"/>
                  <a:ext cx="3324520" cy="1837170"/>
                </a:xfrm>
                <a:prstGeom prst="rect">
                  <a:avLst/>
                </a:prstGeom>
                <a:blipFill>
                  <a:blip r:embed="rId5"/>
                  <a:stretch>
                    <a:fillRect l="-1468" t="-2318" r="-3486" b="-33775"/>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6360A0E9-C382-407F-B2A4-8D353FCD62F6}"/>
              </a:ext>
            </a:extLst>
          </p:cNvPr>
          <p:cNvGrpSpPr/>
          <p:nvPr/>
        </p:nvGrpSpPr>
        <p:grpSpPr>
          <a:xfrm>
            <a:off x="0" y="3810900"/>
            <a:ext cx="11513892" cy="2894308"/>
            <a:chOff x="0" y="3810900"/>
            <a:chExt cx="11513892" cy="2894308"/>
          </a:xfrm>
        </p:grpSpPr>
        <p:pic>
          <p:nvPicPr>
            <p:cNvPr id="33" name="图片 32">
              <a:extLst>
                <a:ext uri="{FF2B5EF4-FFF2-40B4-BE49-F238E27FC236}">
                  <a16:creationId xmlns:a16="http://schemas.microsoft.com/office/drawing/2014/main" id="{4394996C-AC77-4F4A-AC98-40B41EE2665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756946" y="3810900"/>
              <a:ext cx="2977376" cy="2564765"/>
            </a:xfrm>
            <a:prstGeom prst="rect">
              <a:avLst/>
            </a:prstGeom>
            <a:noFill/>
            <a:ln>
              <a:noFill/>
            </a:ln>
          </p:spPr>
        </p:pic>
        <p:pic>
          <p:nvPicPr>
            <p:cNvPr id="35" name="图片 34">
              <a:extLst>
                <a:ext uri="{FF2B5EF4-FFF2-40B4-BE49-F238E27FC236}">
                  <a16:creationId xmlns:a16="http://schemas.microsoft.com/office/drawing/2014/main" id="{94D17667-C236-4A55-AE3A-65593F9F219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3826368"/>
              <a:ext cx="2977376" cy="2591401"/>
            </a:xfrm>
            <a:prstGeom prst="rect">
              <a:avLst/>
            </a:prstGeom>
            <a:noFill/>
            <a:ln>
              <a:noFill/>
            </a:ln>
          </p:spPr>
        </p:pic>
        <p:pic>
          <p:nvPicPr>
            <p:cNvPr id="36" name="图片 35">
              <a:extLst>
                <a:ext uri="{FF2B5EF4-FFF2-40B4-BE49-F238E27FC236}">
                  <a16:creationId xmlns:a16="http://schemas.microsoft.com/office/drawing/2014/main" id="{B0DABF11-5E40-4AF6-9AEB-FB7BE5ED453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648608" y="3810900"/>
              <a:ext cx="2865284" cy="2591401"/>
            </a:xfrm>
            <a:prstGeom prst="rect">
              <a:avLst/>
            </a:prstGeom>
            <a:noFill/>
            <a:ln>
              <a:noFill/>
            </a:ln>
          </p:spPr>
        </p:pic>
        <p:pic>
          <p:nvPicPr>
            <p:cNvPr id="19" name="图片 18">
              <a:extLst>
                <a:ext uri="{FF2B5EF4-FFF2-40B4-BE49-F238E27FC236}">
                  <a16:creationId xmlns:a16="http://schemas.microsoft.com/office/drawing/2014/main" id="{E9E293CD-16F9-4365-AB3E-42287DF2C20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992897" y="3826368"/>
              <a:ext cx="2748528" cy="2591401"/>
            </a:xfrm>
            <a:prstGeom prst="rect">
              <a:avLst/>
            </a:prstGeom>
            <a:noFill/>
            <a:ln>
              <a:noFill/>
            </a:ln>
          </p:spPr>
        </p:pic>
        <p:sp>
          <p:nvSpPr>
            <p:cNvPr id="2" name="文本框 1">
              <a:extLst>
                <a:ext uri="{FF2B5EF4-FFF2-40B4-BE49-F238E27FC236}">
                  <a16:creationId xmlns:a16="http://schemas.microsoft.com/office/drawing/2014/main" id="{AB3CD0F1-6558-49D5-A87C-611494BF4DFE}"/>
                </a:ext>
              </a:extLst>
            </p:cNvPr>
            <p:cNvSpPr txBox="1"/>
            <p:nvPr/>
          </p:nvSpPr>
          <p:spPr>
            <a:xfrm>
              <a:off x="3983423" y="6305098"/>
              <a:ext cx="4934308" cy="400110"/>
            </a:xfrm>
            <a:prstGeom prst="rect">
              <a:avLst/>
            </a:prstGeom>
            <a:noFill/>
          </p:spPr>
          <p:txBody>
            <a:bodyPr wrap="square" rtlCol="0">
              <a:spAutoFit/>
            </a:bodyPr>
            <a:lstStyle/>
            <a:p>
              <a:r>
                <a:rPr lang="zh-CN" altLang="en-US" sz="2000" dirty="0"/>
                <a:t>机动车不同</a:t>
              </a:r>
              <a:r>
                <a:rPr lang="en-US" altLang="zh-CN" sz="2000" dirty="0">
                  <a:latin typeface="Times New Roman" panose="02020603050405020304" pitchFamily="18" charset="0"/>
                  <a:cs typeface="Times New Roman" panose="02020603050405020304" pitchFamily="18" charset="0"/>
                </a:rPr>
                <a:t>Anchor</a:t>
              </a:r>
              <a:r>
                <a:rPr lang="zh-CN" altLang="en-US" sz="2000" dirty="0"/>
                <a:t>类别的聚类可视化分析</a:t>
              </a:r>
            </a:p>
          </p:txBody>
        </p:sp>
      </p:grpSp>
    </p:spTree>
    <p:extLst>
      <p:ext uri="{BB962C8B-B14F-4D97-AF65-F5344CB8AC3E}">
        <p14:creationId xmlns:p14="http://schemas.microsoft.com/office/powerpoint/2010/main" val="67480508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9" name="组合 8">
            <a:extLst>
              <a:ext uri="{FF2B5EF4-FFF2-40B4-BE49-F238E27FC236}">
                <a16:creationId xmlns:a16="http://schemas.microsoft.com/office/drawing/2014/main" id="{38CB11B6-2B06-4939-9508-C3839261688A}"/>
              </a:ext>
            </a:extLst>
          </p:cNvPr>
          <p:cNvGrpSpPr/>
          <p:nvPr/>
        </p:nvGrpSpPr>
        <p:grpSpPr>
          <a:xfrm>
            <a:off x="856338" y="3806539"/>
            <a:ext cx="11090812" cy="2972420"/>
            <a:chOff x="856338" y="3806539"/>
            <a:chExt cx="11090812" cy="2972420"/>
          </a:xfrm>
        </p:grpSpPr>
        <p:pic>
          <p:nvPicPr>
            <p:cNvPr id="4" name="图片 3">
              <a:extLst>
                <a:ext uri="{FF2B5EF4-FFF2-40B4-BE49-F238E27FC236}">
                  <a16:creationId xmlns:a16="http://schemas.microsoft.com/office/drawing/2014/main" id="{20FA6FCD-EA2C-4DAC-A643-1A4AB252215A}"/>
                </a:ext>
              </a:extLst>
            </p:cNvPr>
            <p:cNvPicPr>
              <a:picLocks noChangeAspect="1"/>
            </p:cNvPicPr>
            <p:nvPr/>
          </p:nvPicPr>
          <p:blipFill>
            <a:blip r:embed="rId4"/>
            <a:stretch>
              <a:fillRect/>
            </a:stretch>
          </p:blipFill>
          <p:spPr>
            <a:xfrm>
              <a:off x="856338" y="3806539"/>
              <a:ext cx="7553325" cy="2571750"/>
            </a:xfrm>
            <a:prstGeom prst="rect">
              <a:avLst/>
            </a:prstGeom>
          </p:spPr>
        </p:pic>
        <p:sp>
          <p:nvSpPr>
            <p:cNvPr id="5" name="文本框 4">
              <a:extLst>
                <a:ext uri="{FF2B5EF4-FFF2-40B4-BE49-F238E27FC236}">
                  <a16:creationId xmlns:a16="http://schemas.microsoft.com/office/drawing/2014/main" id="{CE500967-9544-436F-9114-CC476F3EE2B6}"/>
                </a:ext>
              </a:extLst>
            </p:cNvPr>
            <p:cNvSpPr txBox="1"/>
            <p:nvPr/>
          </p:nvSpPr>
          <p:spPr>
            <a:xfrm>
              <a:off x="8752129" y="3993921"/>
              <a:ext cx="3195021" cy="1982466"/>
            </a:xfrm>
            <a:prstGeom prst="rect">
              <a:avLst/>
            </a:prstGeom>
            <a:noFill/>
          </p:spPr>
          <p:txBody>
            <a:bodyPr wrap="square" rtlCol="0">
              <a:spAutoFit/>
            </a:bodyPr>
            <a:lstStyle/>
            <a:p>
              <a:pPr>
                <a:lnSpc>
                  <a:spcPts val="3000"/>
                </a:lnSpc>
              </a:pPr>
              <a:r>
                <a:rPr lang="zh-CN" altLang="en-US" sz="2000" dirty="0"/>
                <a:t>行人预测</a:t>
              </a:r>
              <a:r>
                <a:rPr lang="zh-CN" altLang="en-US" sz="2000" b="1" dirty="0"/>
                <a:t>难点</a:t>
              </a:r>
              <a:r>
                <a:rPr lang="zh-CN" altLang="en-US" sz="2000" dirty="0"/>
                <a:t>：</a:t>
              </a:r>
              <a:endParaRPr lang="en-US" altLang="zh-CN" sz="2000" dirty="0"/>
            </a:p>
            <a:p>
              <a:pPr>
                <a:lnSpc>
                  <a:spcPts val="3000"/>
                </a:lnSpc>
              </a:pPr>
              <a:r>
                <a:rPr lang="en-US" altLang="zh-CN" sz="2000" dirty="0"/>
                <a:t>1. </a:t>
              </a:r>
              <a:r>
                <a:rPr lang="zh-CN" altLang="en-US" sz="2000" dirty="0"/>
                <a:t>行人不受车道约束</a:t>
              </a:r>
              <a:endParaRPr lang="en-US" altLang="zh-CN" sz="2000" dirty="0"/>
            </a:p>
            <a:p>
              <a:pPr>
                <a:lnSpc>
                  <a:spcPts val="3000"/>
                </a:lnSpc>
              </a:pPr>
              <a:r>
                <a:rPr lang="en-US" altLang="zh-CN" sz="2000" dirty="0"/>
                <a:t>2. </a:t>
              </a:r>
              <a:r>
                <a:rPr lang="zh-CN" altLang="en-US" sz="2000" dirty="0"/>
                <a:t>行人交互性强</a:t>
              </a:r>
              <a:endParaRPr lang="en-US" altLang="zh-CN" sz="2000" dirty="0"/>
            </a:p>
            <a:p>
              <a:pPr>
                <a:lnSpc>
                  <a:spcPts val="3000"/>
                </a:lnSpc>
              </a:pPr>
              <a:r>
                <a:rPr lang="en-US" altLang="zh-CN" sz="2000" dirty="0"/>
                <a:t>3. </a:t>
              </a:r>
              <a:r>
                <a:rPr lang="zh-CN" altLang="en-US" sz="2000" dirty="0"/>
                <a:t>行人意图不确定性强且短时间变化不明显</a:t>
              </a:r>
              <a:endParaRPr lang="en-US" altLang="zh-CN" sz="2000" dirty="0"/>
            </a:p>
          </p:txBody>
        </p:sp>
        <p:sp>
          <p:nvSpPr>
            <p:cNvPr id="6" name="文本框 5">
              <a:extLst>
                <a:ext uri="{FF2B5EF4-FFF2-40B4-BE49-F238E27FC236}">
                  <a16:creationId xmlns:a16="http://schemas.microsoft.com/office/drawing/2014/main" id="{E908A0EB-849F-43D7-B92A-743BB0B0E217}"/>
                </a:ext>
              </a:extLst>
            </p:cNvPr>
            <p:cNvSpPr txBox="1"/>
            <p:nvPr/>
          </p:nvSpPr>
          <p:spPr>
            <a:xfrm>
              <a:off x="2807746" y="6378849"/>
              <a:ext cx="4604273" cy="400110"/>
            </a:xfrm>
            <a:prstGeom prst="rect">
              <a:avLst/>
            </a:prstGeom>
            <a:noFill/>
          </p:spPr>
          <p:txBody>
            <a:bodyPr wrap="square" rtlCol="0">
              <a:spAutoFit/>
            </a:bodyPr>
            <a:lstStyle/>
            <a:p>
              <a:r>
                <a:rPr lang="zh-CN" altLang="en-US" sz="2000" dirty="0"/>
                <a:t>机动车与行人</a:t>
              </a:r>
              <a:r>
                <a:rPr lang="en-US" altLang="zh-CN" sz="2000" dirty="0">
                  <a:latin typeface="Times New Roman" panose="02020603050405020304" pitchFamily="18" charset="0"/>
                  <a:cs typeface="Times New Roman" panose="02020603050405020304" pitchFamily="18" charset="0"/>
                </a:rPr>
                <a:t>Anchor</a:t>
              </a:r>
              <a:r>
                <a:rPr lang="zh-CN" altLang="en-US" sz="2000" dirty="0"/>
                <a:t>聚类效果对比</a:t>
              </a:r>
            </a:p>
          </p:txBody>
        </p:sp>
      </p:grpSp>
      <p:grpSp>
        <p:nvGrpSpPr>
          <p:cNvPr id="10" name="组合 9">
            <a:extLst>
              <a:ext uri="{FF2B5EF4-FFF2-40B4-BE49-F238E27FC236}">
                <a16:creationId xmlns:a16="http://schemas.microsoft.com/office/drawing/2014/main" id="{56560833-1CA6-41B7-84FF-8EF534E6541B}"/>
              </a:ext>
            </a:extLst>
          </p:cNvPr>
          <p:cNvGrpSpPr/>
          <p:nvPr/>
        </p:nvGrpSpPr>
        <p:grpSpPr>
          <a:xfrm>
            <a:off x="0" y="569583"/>
            <a:ext cx="12011900" cy="3111829"/>
            <a:chOff x="0" y="569583"/>
            <a:chExt cx="12011900" cy="3111829"/>
          </a:xfrm>
        </p:grpSpPr>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5"/>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6307D66-C47C-4B32-A236-05993EBAD368}"/>
                    </a:ext>
                  </a:extLst>
                </p:cNvPr>
                <p:cNvSpPr txBox="1"/>
                <p:nvPr/>
              </p:nvSpPr>
              <p:spPr>
                <a:xfrm>
                  <a:off x="8687380" y="1257904"/>
                  <a:ext cx="3324520" cy="1837170"/>
                </a:xfrm>
                <a:prstGeom prst="rect">
                  <a:avLst/>
                </a:prstGeom>
                <a:noFill/>
              </p:spPr>
              <p:txBody>
                <a:bodyPr wrap="square">
                  <a:spAutoFit/>
                </a:bodyPr>
                <a:lstStyle/>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23" name="文本框 22">
                  <a:extLst>
                    <a:ext uri="{FF2B5EF4-FFF2-40B4-BE49-F238E27FC236}">
                      <a16:creationId xmlns:a16="http://schemas.microsoft.com/office/drawing/2014/main" id="{76307D66-C47C-4B32-A236-05993EBAD368}"/>
                    </a:ext>
                  </a:extLst>
                </p:cNvPr>
                <p:cNvSpPr txBox="1">
                  <a:spLocks noRot="1" noChangeAspect="1" noMove="1" noResize="1" noEditPoints="1" noAdjustHandles="1" noChangeArrowheads="1" noChangeShapeType="1" noTextEdit="1"/>
                </p:cNvSpPr>
                <p:nvPr/>
              </p:nvSpPr>
              <p:spPr>
                <a:xfrm>
                  <a:off x="8687380" y="1257904"/>
                  <a:ext cx="3324520" cy="1837170"/>
                </a:xfrm>
                <a:prstGeom prst="rect">
                  <a:avLst/>
                </a:prstGeom>
                <a:blipFill>
                  <a:blip r:embed="rId6"/>
                  <a:stretch>
                    <a:fillRect l="-1468" t="-2318" r="-3486" b="-3377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93289165"/>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5356</TotalTime>
  <Words>5783</Words>
  <Application>Microsoft Office PowerPoint</Application>
  <PresentationFormat>宽屏</PresentationFormat>
  <Paragraphs>723</Paragraphs>
  <Slides>40</Slides>
  <Notes>40</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3" baseType="lpstr">
      <vt:lpstr>方正兰亭中黑_GBK</vt:lpstr>
      <vt:lpstr>楷体</vt:lpstr>
      <vt:lpstr>宋体</vt:lpstr>
      <vt:lpstr>微软雅黑</vt:lpstr>
      <vt:lpstr>Arial</vt:lpstr>
      <vt:lpstr>Calibri</vt:lpstr>
      <vt:lpstr>Calibri Light</vt:lpstr>
      <vt:lpstr>Cambria Math</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372</cp:revision>
  <dcterms:created xsi:type="dcterms:W3CDTF">2018-11-15T04:34:00Z</dcterms:created>
  <dcterms:modified xsi:type="dcterms:W3CDTF">2021-06-04T08:24:27Z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